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7" r:id="rId2"/>
    <p:sldId id="256" r:id="rId3"/>
    <p:sldId id="270" r:id="rId4"/>
    <p:sldId id="284" r:id="rId5"/>
    <p:sldId id="273" r:id="rId6"/>
    <p:sldId id="259" r:id="rId7"/>
    <p:sldId id="285" r:id="rId8"/>
    <p:sldId id="286" r:id="rId9"/>
    <p:sldId id="276" r:id="rId10"/>
    <p:sldId id="287" r:id="rId11"/>
    <p:sldId id="288" r:id="rId12"/>
    <p:sldId id="271" r:id="rId13"/>
    <p:sldId id="264" r:id="rId14"/>
    <p:sldId id="265" r:id="rId15"/>
    <p:sldId id="280" r:id="rId16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Inter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0B139-97A8-F824-5CA6-8CADB3885CE9}" v="639" dt="2025-04-21T18:02:25.517"/>
    <p1510:client id="{418D1EC0-DA6F-44D6-A27A-36206CB7344D}" v="70" dt="2025-04-21T14:22:12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7825A8-4050-450D-946B-C06AC7599B1E}" type="doc">
      <dgm:prSet loTypeId="urn:microsoft.com/office/officeart/2005/8/layout/process2" loCatId="process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45D83A7-6852-4DE5-AC69-C0AF5A316A66}">
      <dgm:prSet phldrT="[Text]"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Data Collection</a:t>
          </a:r>
          <a:endParaRPr lang="en-IN"/>
        </a:p>
      </dgm:t>
    </dgm:pt>
    <dgm:pt modelId="{182DC573-5CCB-4132-B0EF-37390B37D656}" type="parTrans" cxnId="{8E328DFA-03E1-4969-9019-651ADC6BEB18}">
      <dgm:prSet/>
      <dgm:spPr/>
      <dgm:t>
        <a:bodyPr/>
        <a:lstStyle/>
        <a:p>
          <a:endParaRPr lang="en-IN"/>
        </a:p>
      </dgm:t>
    </dgm:pt>
    <dgm:pt modelId="{724BFF89-D83B-4D4B-B53E-76D0A4D1ABF4}" type="sibTrans" cxnId="{8E328DFA-03E1-4969-9019-651ADC6BEB18}">
      <dgm:prSet/>
      <dgm:spPr/>
      <dgm:t>
        <a:bodyPr/>
        <a:lstStyle/>
        <a:p>
          <a:endParaRPr lang="en-IN"/>
        </a:p>
      </dgm:t>
    </dgm:pt>
    <dgm:pt modelId="{78C485D0-935B-4891-9B4B-887494017403}">
      <dgm:prSet phldrT="[Text]"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Data Preprocessing</a:t>
          </a:r>
          <a:endParaRPr lang="en-IN"/>
        </a:p>
      </dgm:t>
    </dgm:pt>
    <dgm:pt modelId="{1C737BB6-7685-42CD-A750-FDFF7FAF0196}" type="parTrans" cxnId="{BAE74E95-EC9E-4505-B799-9C929ADB0487}">
      <dgm:prSet/>
      <dgm:spPr/>
      <dgm:t>
        <a:bodyPr/>
        <a:lstStyle/>
        <a:p>
          <a:endParaRPr lang="en-IN"/>
        </a:p>
      </dgm:t>
    </dgm:pt>
    <dgm:pt modelId="{B0D17B44-F0F5-49F6-B83F-948C279082BB}" type="sibTrans" cxnId="{BAE74E95-EC9E-4505-B799-9C929ADB0487}">
      <dgm:prSet/>
      <dgm:spPr/>
      <dgm:t>
        <a:bodyPr/>
        <a:lstStyle/>
        <a:p>
          <a:endParaRPr lang="en-IN"/>
        </a:p>
      </dgm:t>
    </dgm:pt>
    <dgm:pt modelId="{315DF245-3ABC-4DA3-926F-9474CED3F01E}">
      <dgm:prSet phldrT="[Text]"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Splitting the dataset for training and testing</a:t>
          </a:r>
          <a:endParaRPr lang="en-IN"/>
        </a:p>
      </dgm:t>
    </dgm:pt>
    <dgm:pt modelId="{C402D1F8-10C0-45B4-AB5A-0FFFEE7492D3}" type="parTrans" cxnId="{172EEA81-85CD-4C07-9399-A21727F48BE3}">
      <dgm:prSet/>
      <dgm:spPr/>
      <dgm:t>
        <a:bodyPr/>
        <a:lstStyle/>
        <a:p>
          <a:endParaRPr lang="en-IN"/>
        </a:p>
      </dgm:t>
    </dgm:pt>
    <dgm:pt modelId="{DC1DADEC-1D62-4164-9180-5923B4CA4D14}" type="sibTrans" cxnId="{172EEA81-85CD-4C07-9399-A21727F48BE3}">
      <dgm:prSet/>
      <dgm:spPr/>
      <dgm:t>
        <a:bodyPr/>
        <a:lstStyle/>
        <a:p>
          <a:endParaRPr lang="en-IN"/>
        </a:p>
      </dgm:t>
    </dgm:pt>
    <dgm:pt modelId="{67109639-490B-4285-A5C8-7B15AFF37A52}">
      <dgm:prSet phldrT="[Text]"/>
      <dgm:spPr/>
      <dgm:t>
        <a:bodyPr/>
        <a:lstStyle/>
        <a:p>
          <a:r>
            <a:rPr lang="en-US"/>
            <a:t>Defining the Model</a:t>
          </a:r>
          <a:endParaRPr lang="en-IN"/>
        </a:p>
      </dgm:t>
    </dgm:pt>
    <dgm:pt modelId="{9B8B6942-FB76-48B5-8E0F-D0E2A9D325D1}" type="parTrans" cxnId="{3A15FC22-E664-4783-BC07-B5F3A8753329}">
      <dgm:prSet/>
      <dgm:spPr/>
      <dgm:t>
        <a:bodyPr/>
        <a:lstStyle/>
        <a:p>
          <a:endParaRPr lang="en-IN"/>
        </a:p>
      </dgm:t>
    </dgm:pt>
    <dgm:pt modelId="{248C9327-E7C6-44B2-AF6F-EFCD1B35A8E3}" type="sibTrans" cxnId="{3A15FC22-E664-4783-BC07-B5F3A8753329}">
      <dgm:prSet/>
      <dgm:spPr/>
      <dgm:t>
        <a:bodyPr/>
        <a:lstStyle/>
        <a:p>
          <a:endParaRPr lang="en-IN"/>
        </a:p>
      </dgm:t>
    </dgm:pt>
    <dgm:pt modelId="{4999F080-D064-4234-957F-9FDEE518D1D4}">
      <dgm:prSet phldrT="[Text]"/>
      <dgm:spPr/>
      <dgm:t>
        <a:bodyPr/>
        <a:lstStyle/>
        <a:p>
          <a:r>
            <a:rPr lang="en-US"/>
            <a:t>Train the Model</a:t>
          </a:r>
          <a:endParaRPr lang="en-IN"/>
        </a:p>
      </dgm:t>
    </dgm:pt>
    <dgm:pt modelId="{18AD26E9-202B-4EF0-8D60-42C585CFDB82}" type="parTrans" cxnId="{993BBAD9-6134-4820-980A-88C4A515BEB0}">
      <dgm:prSet/>
      <dgm:spPr/>
      <dgm:t>
        <a:bodyPr/>
        <a:lstStyle/>
        <a:p>
          <a:endParaRPr lang="en-IN"/>
        </a:p>
      </dgm:t>
    </dgm:pt>
    <dgm:pt modelId="{08EF1475-CAA4-4636-B7B4-5569D98EE9FF}" type="sibTrans" cxnId="{993BBAD9-6134-4820-980A-88C4A515BEB0}">
      <dgm:prSet/>
      <dgm:spPr/>
      <dgm:t>
        <a:bodyPr/>
        <a:lstStyle/>
        <a:p>
          <a:endParaRPr lang="en-IN"/>
        </a:p>
      </dgm:t>
    </dgm:pt>
    <dgm:pt modelId="{4CA1651F-BFF8-4478-A5B5-C4692BA89DF9}">
      <dgm:prSet phldrT="[Text]"/>
      <dgm:spPr/>
      <dgm:t>
        <a:bodyPr/>
        <a:lstStyle/>
        <a:p>
          <a:r>
            <a:rPr lang="en-US"/>
            <a:t>Evaluating </a:t>
          </a:r>
          <a:endParaRPr lang="en-IN"/>
        </a:p>
      </dgm:t>
    </dgm:pt>
    <dgm:pt modelId="{BBF74CE0-D07D-423E-A2B8-EB102DA22968}" type="parTrans" cxnId="{101F3FC6-5E37-4249-A669-61D80ACF8217}">
      <dgm:prSet/>
      <dgm:spPr/>
      <dgm:t>
        <a:bodyPr/>
        <a:lstStyle/>
        <a:p>
          <a:endParaRPr lang="en-IN"/>
        </a:p>
      </dgm:t>
    </dgm:pt>
    <dgm:pt modelId="{6472CAB6-2DF6-4058-85F5-893BB4C19531}" type="sibTrans" cxnId="{101F3FC6-5E37-4249-A669-61D80ACF8217}">
      <dgm:prSet/>
      <dgm:spPr/>
      <dgm:t>
        <a:bodyPr/>
        <a:lstStyle/>
        <a:p>
          <a:endParaRPr lang="en-IN"/>
        </a:p>
      </dgm:t>
    </dgm:pt>
    <dgm:pt modelId="{1BA32DB2-3559-4005-97E3-71FE4835A387}" type="pres">
      <dgm:prSet presAssocID="{E47825A8-4050-450D-946B-C06AC7599B1E}" presName="linearFlow" presStyleCnt="0">
        <dgm:presLayoutVars>
          <dgm:resizeHandles val="exact"/>
        </dgm:presLayoutVars>
      </dgm:prSet>
      <dgm:spPr/>
    </dgm:pt>
    <dgm:pt modelId="{F3BCC860-2092-4E9B-9199-F4753D1FDE64}" type="pres">
      <dgm:prSet presAssocID="{A45D83A7-6852-4DE5-AC69-C0AF5A316A66}" presName="node" presStyleLbl="node1" presStyleIdx="0" presStyleCnt="6">
        <dgm:presLayoutVars>
          <dgm:bulletEnabled val="1"/>
        </dgm:presLayoutVars>
      </dgm:prSet>
      <dgm:spPr/>
    </dgm:pt>
    <dgm:pt modelId="{E08022FC-0AAE-4956-A49B-E9C19A3CFC27}" type="pres">
      <dgm:prSet presAssocID="{724BFF89-D83B-4D4B-B53E-76D0A4D1ABF4}" presName="sibTrans" presStyleLbl="sibTrans2D1" presStyleIdx="0" presStyleCnt="5"/>
      <dgm:spPr/>
    </dgm:pt>
    <dgm:pt modelId="{664DBB66-5075-4512-A36D-D1267345B647}" type="pres">
      <dgm:prSet presAssocID="{724BFF89-D83B-4D4B-B53E-76D0A4D1ABF4}" presName="connectorText" presStyleLbl="sibTrans2D1" presStyleIdx="0" presStyleCnt="5"/>
      <dgm:spPr/>
    </dgm:pt>
    <dgm:pt modelId="{F5A803BA-BECC-4444-8E06-0AE8C7FA594B}" type="pres">
      <dgm:prSet presAssocID="{78C485D0-935B-4891-9B4B-887494017403}" presName="node" presStyleLbl="node1" presStyleIdx="1" presStyleCnt="6">
        <dgm:presLayoutVars>
          <dgm:bulletEnabled val="1"/>
        </dgm:presLayoutVars>
      </dgm:prSet>
      <dgm:spPr/>
    </dgm:pt>
    <dgm:pt modelId="{35F19AA1-62D9-4D42-9A97-030D50F76D0E}" type="pres">
      <dgm:prSet presAssocID="{B0D17B44-F0F5-49F6-B83F-948C279082BB}" presName="sibTrans" presStyleLbl="sibTrans2D1" presStyleIdx="1" presStyleCnt="5"/>
      <dgm:spPr/>
    </dgm:pt>
    <dgm:pt modelId="{73C1C6B8-4E6B-4DC3-AC48-F0F5955C37F5}" type="pres">
      <dgm:prSet presAssocID="{B0D17B44-F0F5-49F6-B83F-948C279082BB}" presName="connectorText" presStyleLbl="sibTrans2D1" presStyleIdx="1" presStyleCnt="5"/>
      <dgm:spPr/>
    </dgm:pt>
    <dgm:pt modelId="{5CF9D4B4-1D4A-48FF-B282-42F8AD8B6337}" type="pres">
      <dgm:prSet presAssocID="{315DF245-3ABC-4DA3-926F-9474CED3F01E}" presName="node" presStyleLbl="node1" presStyleIdx="2" presStyleCnt="6" custScaleY="180414">
        <dgm:presLayoutVars>
          <dgm:bulletEnabled val="1"/>
        </dgm:presLayoutVars>
      </dgm:prSet>
      <dgm:spPr/>
    </dgm:pt>
    <dgm:pt modelId="{D88BC817-A4FB-4EEE-B285-2521A4BEDC9D}" type="pres">
      <dgm:prSet presAssocID="{DC1DADEC-1D62-4164-9180-5923B4CA4D14}" presName="sibTrans" presStyleLbl="sibTrans2D1" presStyleIdx="2" presStyleCnt="5"/>
      <dgm:spPr/>
    </dgm:pt>
    <dgm:pt modelId="{7ABFB589-63C8-4A8B-9C8E-7DCE9DF55B16}" type="pres">
      <dgm:prSet presAssocID="{DC1DADEC-1D62-4164-9180-5923B4CA4D14}" presName="connectorText" presStyleLbl="sibTrans2D1" presStyleIdx="2" presStyleCnt="5"/>
      <dgm:spPr/>
    </dgm:pt>
    <dgm:pt modelId="{33F557E7-2525-4786-BCD9-F0D8147D14AD}" type="pres">
      <dgm:prSet presAssocID="{67109639-490B-4285-A5C8-7B15AFF37A52}" presName="node" presStyleLbl="node1" presStyleIdx="3" presStyleCnt="6">
        <dgm:presLayoutVars>
          <dgm:bulletEnabled val="1"/>
        </dgm:presLayoutVars>
      </dgm:prSet>
      <dgm:spPr/>
    </dgm:pt>
    <dgm:pt modelId="{015046B0-45FC-4C47-B8A2-B9C01FE7AD82}" type="pres">
      <dgm:prSet presAssocID="{248C9327-E7C6-44B2-AF6F-EFCD1B35A8E3}" presName="sibTrans" presStyleLbl="sibTrans2D1" presStyleIdx="3" presStyleCnt="5"/>
      <dgm:spPr/>
    </dgm:pt>
    <dgm:pt modelId="{CBCDEBAE-5C76-4021-BE29-ACF976CE55D0}" type="pres">
      <dgm:prSet presAssocID="{248C9327-E7C6-44B2-AF6F-EFCD1B35A8E3}" presName="connectorText" presStyleLbl="sibTrans2D1" presStyleIdx="3" presStyleCnt="5"/>
      <dgm:spPr/>
    </dgm:pt>
    <dgm:pt modelId="{99B04341-AB07-454E-A6F1-FFC565DCB307}" type="pres">
      <dgm:prSet presAssocID="{4999F080-D064-4234-957F-9FDEE518D1D4}" presName="node" presStyleLbl="node1" presStyleIdx="4" presStyleCnt="6">
        <dgm:presLayoutVars>
          <dgm:bulletEnabled val="1"/>
        </dgm:presLayoutVars>
      </dgm:prSet>
      <dgm:spPr/>
    </dgm:pt>
    <dgm:pt modelId="{D379B45C-2C07-43D8-9D14-D8B3976B4CB5}" type="pres">
      <dgm:prSet presAssocID="{08EF1475-CAA4-4636-B7B4-5569D98EE9FF}" presName="sibTrans" presStyleLbl="sibTrans2D1" presStyleIdx="4" presStyleCnt="5"/>
      <dgm:spPr/>
    </dgm:pt>
    <dgm:pt modelId="{3A99A98F-D2E7-4050-9E77-910114AFBB7C}" type="pres">
      <dgm:prSet presAssocID="{08EF1475-CAA4-4636-B7B4-5569D98EE9FF}" presName="connectorText" presStyleLbl="sibTrans2D1" presStyleIdx="4" presStyleCnt="5"/>
      <dgm:spPr/>
    </dgm:pt>
    <dgm:pt modelId="{0FE629B0-E33F-434A-8482-BE55D5C93044}" type="pres">
      <dgm:prSet presAssocID="{4CA1651F-BFF8-4478-A5B5-C4692BA89DF9}" presName="node" presStyleLbl="node1" presStyleIdx="5" presStyleCnt="6">
        <dgm:presLayoutVars>
          <dgm:bulletEnabled val="1"/>
        </dgm:presLayoutVars>
      </dgm:prSet>
      <dgm:spPr/>
    </dgm:pt>
  </dgm:ptLst>
  <dgm:cxnLst>
    <dgm:cxn modelId="{FE01D000-78DD-48FC-9F8A-AFEA59DF5074}" type="presOf" srcId="{4999F080-D064-4234-957F-9FDEE518D1D4}" destId="{99B04341-AB07-454E-A6F1-FFC565DCB307}" srcOrd="0" destOrd="0" presId="urn:microsoft.com/office/officeart/2005/8/layout/process2"/>
    <dgm:cxn modelId="{186D4105-F9C9-424B-8F6E-897606E6F574}" type="presOf" srcId="{08EF1475-CAA4-4636-B7B4-5569D98EE9FF}" destId="{D379B45C-2C07-43D8-9D14-D8B3976B4CB5}" srcOrd="0" destOrd="0" presId="urn:microsoft.com/office/officeart/2005/8/layout/process2"/>
    <dgm:cxn modelId="{D5861317-4CA8-4591-B9DA-3309B87ECED1}" type="presOf" srcId="{B0D17B44-F0F5-49F6-B83F-948C279082BB}" destId="{73C1C6B8-4E6B-4DC3-AC48-F0F5955C37F5}" srcOrd="1" destOrd="0" presId="urn:microsoft.com/office/officeart/2005/8/layout/process2"/>
    <dgm:cxn modelId="{3A15FC22-E664-4783-BC07-B5F3A8753329}" srcId="{E47825A8-4050-450D-946B-C06AC7599B1E}" destId="{67109639-490B-4285-A5C8-7B15AFF37A52}" srcOrd="3" destOrd="0" parTransId="{9B8B6942-FB76-48B5-8E0F-D0E2A9D325D1}" sibTransId="{248C9327-E7C6-44B2-AF6F-EFCD1B35A8E3}"/>
    <dgm:cxn modelId="{E82AD55E-3091-4F68-B5B4-2303550942BD}" type="presOf" srcId="{248C9327-E7C6-44B2-AF6F-EFCD1B35A8E3}" destId="{015046B0-45FC-4C47-B8A2-B9C01FE7AD82}" srcOrd="0" destOrd="0" presId="urn:microsoft.com/office/officeart/2005/8/layout/process2"/>
    <dgm:cxn modelId="{2687C061-C51D-413F-9CA0-50BA8CB29A64}" type="presOf" srcId="{B0D17B44-F0F5-49F6-B83F-948C279082BB}" destId="{35F19AA1-62D9-4D42-9A97-030D50F76D0E}" srcOrd="0" destOrd="0" presId="urn:microsoft.com/office/officeart/2005/8/layout/process2"/>
    <dgm:cxn modelId="{3D09494E-C8C3-402F-A597-B6250FE643F4}" type="presOf" srcId="{08EF1475-CAA4-4636-B7B4-5569D98EE9FF}" destId="{3A99A98F-D2E7-4050-9E77-910114AFBB7C}" srcOrd="1" destOrd="0" presId="urn:microsoft.com/office/officeart/2005/8/layout/process2"/>
    <dgm:cxn modelId="{5F5E7B77-EE43-4F30-A1E0-EB3E4B884824}" type="presOf" srcId="{67109639-490B-4285-A5C8-7B15AFF37A52}" destId="{33F557E7-2525-4786-BCD9-F0D8147D14AD}" srcOrd="0" destOrd="0" presId="urn:microsoft.com/office/officeart/2005/8/layout/process2"/>
    <dgm:cxn modelId="{172EEA81-85CD-4C07-9399-A21727F48BE3}" srcId="{E47825A8-4050-450D-946B-C06AC7599B1E}" destId="{315DF245-3ABC-4DA3-926F-9474CED3F01E}" srcOrd="2" destOrd="0" parTransId="{C402D1F8-10C0-45B4-AB5A-0FFFEE7492D3}" sibTransId="{DC1DADEC-1D62-4164-9180-5923B4CA4D14}"/>
    <dgm:cxn modelId="{AB2B9088-C863-4E0D-83A9-22F4F5BB3AA0}" type="presOf" srcId="{78C485D0-935B-4891-9B4B-887494017403}" destId="{F5A803BA-BECC-4444-8E06-0AE8C7FA594B}" srcOrd="0" destOrd="0" presId="urn:microsoft.com/office/officeart/2005/8/layout/process2"/>
    <dgm:cxn modelId="{A2022B89-FD40-40DF-A0E0-B4902F5A2015}" type="presOf" srcId="{724BFF89-D83B-4D4B-B53E-76D0A4D1ABF4}" destId="{664DBB66-5075-4512-A36D-D1267345B647}" srcOrd="1" destOrd="0" presId="urn:microsoft.com/office/officeart/2005/8/layout/process2"/>
    <dgm:cxn modelId="{6F86F789-BA1F-4B0B-A42D-1ECE99BB2C21}" type="presOf" srcId="{A45D83A7-6852-4DE5-AC69-C0AF5A316A66}" destId="{F3BCC860-2092-4E9B-9199-F4753D1FDE64}" srcOrd="0" destOrd="0" presId="urn:microsoft.com/office/officeart/2005/8/layout/process2"/>
    <dgm:cxn modelId="{BAE74E95-EC9E-4505-B799-9C929ADB0487}" srcId="{E47825A8-4050-450D-946B-C06AC7599B1E}" destId="{78C485D0-935B-4891-9B4B-887494017403}" srcOrd="1" destOrd="0" parTransId="{1C737BB6-7685-42CD-A750-FDFF7FAF0196}" sibTransId="{B0D17B44-F0F5-49F6-B83F-948C279082BB}"/>
    <dgm:cxn modelId="{5F1F3EB2-0E1D-48F1-AB02-F2D262C5F248}" type="presOf" srcId="{315DF245-3ABC-4DA3-926F-9474CED3F01E}" destId="{5CF9D4B4-1D4A-48FF-B282-42F8AD8B6337}" srcOrd="0" destOrd="0" presId="urn:microsoft.com/office/officeart/2005/8/layout/process2"/>
    <dgm:cxn modelId="{300978BD-5988-4FCA-A598-12E9B61DF583}" type="presOf" srcId="{DC1DADEC-1D62-4164-9180-5923B4CA4D14}" destId="{7ABFB589-63C8-4A8B-9C8E-7DCE9DF55B16}" srcOrd="1" destOrd="0" presId="urn:microsoft.com/office/officeart/2005/8/layout/process2"/>
    <dgm:cxn modelId="{101F3FC6-5E37-4249-A669-61D80ACF8217}" srcId="{E47825A8-4050-450D-946B-C06AC7599B1E}" destId="{4CA1651F-BFF8-4478-A5B5-C4692BA89DF9}" srcOrd="5" destOrd="0" parTransId="{BBF74CE0-D07D-423E-A2B8-EB102DA22968}" sibTransId="{6472CAB6-2DF6-4058-85F5-893BB4C19531}"/>
    <dgm:cxn modelId="{24EF5ED8-9E0B-4F35-B4DE-35EF8C914D23}" type="presOf" srcId="{724BFF89-D83B-4D4B-B53E-76D0A4D1ABF4}" destId="{E08022FC-0AAE-4956-A49B-E9C19A3CFC27}" srcOrd="0" destOrd="0" presId="urn:microsoft.com/office/officeart/2005/8/layout/process2"/>
    <dgm:cxn modelId="{993BBAD9-6134-4820-980A-88C4A515BEB0}" srcId="{E47825A8-4050-450D-946B-C06AC7599B1E}" destId="{4999F080-D064-4234-957F-9FDEE518D1D4}" srcOrd="4" destOrd="0" parTransId="{18AD26E9-202B-4EF0-8D60-42C585CFDB82}" sibTransId="{08EF1475-CAA4-4636-B7B4-5569D98EE9FF}"/>
    <dgm:cxn modelId="{1966A3DC-EE5F-4816-8F4C-74B479427D5E}" type="presOf" srcId="{248C9327-E7C6-44B2-AF6F-EFCD1B35A8E3}" destId="{CBCDEBAE-5C76-4021-BE29-ACF976CE55D0}" srcOrd="1" destOrd="0" presId="urn:microsoft.com/office/officeart/2005/8/layout/process2"/>
    <dgm:cxn modelId="{4D0775E2-BCA2-44FE-9329-4075503E5413}" type="presOf" srcId="{4CA1651F-BFF8-4478-A5B5-C4692BA89DF9}" destId="{0FE629B0-E33F-434A-8482-BE55D5C93044}" srcOrd="0" destOrd="0" presId="urn:microsoft.com/office/officeart/2005/8/layout/process2"/>
    <dgm:cxn modelId="{5892F3E3-3D60-4C26-9115-1208A661AF32}" type="presOf" srcId="{E47825A8-4050-450D-946B-C06AC7599B1E}" destId="{1BA32DB2-3559-4005-97E3-71FE4835A387}" srcOrd="0" destOrd="0" presId="urn:microsoft.com/office/officeart/2005/8/layout/process2"/>
    <dgm:cxn modelId="{107E4DE9-0794-4049-A591-75B6F858FA1C}" type="presOf" srcId="{DC1DADEC-1D62-4164-9180-5923B4CA4D14}" destId="{D88BC817-A4FB-4EEE-B285-2521A4BEDC9D}" srcOrd="0" destOrd="0" presId="urn:microsoft.com/office/officeart/2005/8/layout/process2"/>
    <dgm:cxn modelId="{8E328DFA-03E1-4969-9019-651ADC6BEB18}" srcId="{E47825A8-4050-450D-946B-C06AC7599B1E}" destId="{A45D83A7-6852-4DE5-AC69-C0AF5A316A66}" srcOrd="0" destOrd="0" parTransId="{182DC573-5CCB-4132-B0EF-37390B37D656}" sibTransId="{724BFF89-D83B-4D4B-B53E-76D0A4D1ABF4}"/>
    <dgm:cxn modelId="{D41EB81B-A944-42AB-AE44-382080109083}" type="presParOf" srcId="{1BA32DB2-3559-4005-97E3-71FE4835A387}" destId="{F3BCC860-2092-4E9B-9199-F4753D1FDE64}" srcOrd="0" destOrd="0" presId="urn:microsoft.com/office/officeart/2005/8/layout/process2"/>
    <dgm:cxn modelId="{8FB6B550-BE3E-4A21-A88F-3F4F4E289807}" type="presParOf" srcId="{1BA32DB2-3559-4005-97E3-71FE4835A387}" destId="{E08022FC-0AAE-4956-A49B-E9C19A3CFC27}" srcOrd="1" destOrd="0" presId="urn:microsoft.com/office/officeart/2005/8/layout/process2"/>
    <dgm:cxn modelId="{A51C5210-2CBE-48E4-AB44-4F4706FE5BB3}" type="presParOf" srcId="{E08022FC-0AAE-4956-A49B-E9C19A3CFC27}" destId="{664DBB66-5075-4512-A36D-D1267345B647}" srcOrd="0" destOrd="0" presId="urn:microsoft.com/office/officeart/2005/8/layout/process2"/>
    <dgm:cxn modelId="{87173EEC-8131-48D3-8DBD-A2732B1A4FD4}" type="presParOf" srcId="{1BA32DB2-3559-4005-97E3-71FE4835A387}" destId="{F5A803BA-BECC-4444-8E06-0AE8C7FA594B}" srcOrd="2" destOrd="0" presId="urn:microsoft.com/office/officeart/2005/8/layout/process2"/>
    <dgm:cxn modelId="{CE85F596-90C5-46A1-A3B4-3E884813A32F}" type="presParOf" srcId="{1BA32DB2-3559-4005-97E3-71FE4835A387}" destId="{35F19AA1-62D9-4D42-9A97-030D50F76D0E}" srcOrd="3" destOrd="0" presId="urn:microsoft.com/office/officeart/2005/8/layout/process2"/>
    <dgm:cxn modelId="{00DA41FD-CF12-4170-A42F-A622F2127206}" type="presParOf" srcId="{35F19AA1-62D9-4D42-9A97-030D50F76D0E}" destId="{73C1C6B8-4E6B-4DC3-AC48-F0F5955C37F5}" srcOrd="0" destOrd="0" presId="urn:microsoft.com/office/officeart/2005/8/layout/process2"/>
    <dgm:cxn modelId="{A7D88C98-031D-455F-9561-DD3C81E33D56}" type="presParOf" srcId="{1BA32DB2-3559-4005-97E3-71FE4835A387}" destId="{5CF9D4B4-1D4A-48FF-B282-42F8AD8B6337}" srcOrd="4" destOrd="0" presId="urn:microsoft.com/office/officeart/2005/8/layout/process2"/>
    <dgm:cxn modelId="{8CA65248-1814-492E-A4B4-918F6B76C4CE}" type="presParOf" srcId="{1BA32DB2-3559-4005-97E3-71FE4835A387}" destId="{D88BC817-A4FB-4EEE-B285-2521A4BEDC9D}" srcOrd="5" destOrd="0" presId="urn:microsoft.com/office/officeart/2005/8/layout/process2"/>
    <dgm:cxn modelId="{4F3B749F-2505-4A83-92A7-CC25ABCB997C}" type="presParOf" srcId="{D88BC817-A4FB-4EEE-B285-2521A4BEDC9D}" destId="{7ABFB589-63C8-4A8B-9C8E-7DCE9DF55B16}" srcOrd="0" destOrd="0" presId="urn:microsoft.com/office/officeart/2005/8/layout/process2"/>
    <dgm:cxn modelId="{FE128716-EBAA-477F-B00F-38DDEB70F8B8}" type="presParOf" srcId="{1BA32DB2-3559-4005-97E3-71FE4835A387}" destId="{33F557E7-2525-4786-BCD9-F0D8147D14AD}" srcOrd="6" destOrd="0" presId="urn:microsoft.com/office/officeart/2005/8/layout/process2"/>
    <dgm:cxn modelId="{3BDE56E1-04C9-4478-B1C6-F2DAEF4C077E}" type="presParOf" srcId="{1BA32DB2-3559-4005-97E3-71FE4835A387}" destId="{015046B0-45FC-4C47-B8A2-B9C01FE7AD82}" srcOrd="7" destOrd="0" presId="urn:microsoft.com/office/officeart/2005/8/layout/process2"/>
    <dgm:cxn modelId="{FA7F1CFC-8DDD-4CCC-AC00-24987304B1FB}" type="presParOf" srcId="{015046B0-45FC-4C47-B8A2-B9C01FE7AD82}" destId="{CBCDEBAE-5C76-4021-BE29-ACF976CE55D0}" srcOrd="0" destOrd="0" presId="urn:microsoft.com/office/officeart/2005/8/layout/process2"/>
    <dgm:cxn modelId="{A11E1D53-BE4A-4BAE-8947-2A8641222D5A}" type="presParOf" srcId="{1BA32DB2-3559-4005-97E3-71FE4835A387}" destId="{99B04341-AB07-454E-A6F1-FFC565DCB307}" srcOrd="8" destOrd="0" presId="urn:microsoft.com/office/officeart/2005/8/layout/process2"/>
    <dgm:cxn modelId="{278158C4-1F55-4D9C-B421-6D5FC830D245}" type="presParOf" srcId="{1BA32DB2-3559-4005-97E3-71FE4835A387}" destId="{D379B45C-2C07-43D8-9D14-D8B3976B4CB5}" srcOrd="9" destOrd="0" presId="urn:microsoft.com/office/officeart/2005/8/layout/process2"/>
    <dgm:cxn modelId="{F3610D2F-CE8C-4688-B287-F0CF3A7B906D}" type="presParOf" srcId="{D379B45C-2C07-43D8-9D14-D8B3976B4CB5}" destId="{3A99A98F-D2E7-4050-9E77-910114AFBB7C}" srcOrd="0" destOrd="0" presId="urn:microsoft.com/office/officeart/2005/8/layout/process2"/>
    <dgm:cxn modelId="{7F66961B-CDD8-4033-8FAB-1ED61649C805}" type="presParOf" srcId="{1BA32DB2-3559-4005-97E3-71FE4835A387}" destId="{0FE629B0-E33F-434A-8482-BE55D5C9304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CC860-2092-4E9B-9199-F4753D1FDE64}">
      <dsp:nvSpPr>
        <dsp:cNvPr id="0" name=""/>
        <dsp:cNvSpPr/>
      </dsp:nvSpPr>
      <dsp:spPr>
        <a:xfrm>
          <a:off x="2849910" y="1948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latin typeface="Calibri Light" panose="020F0302020204030204"/>
            </a:rPr>
            <a:t>Data Collection</a:t>
          </a:r>
          <a:endParaRPr lang="en-IN" sz="1700" kern="1200"/>
        </a:p>
      </dsp:txBody>
      <dsp:txXfrm>
        <a:off x="2872966" y="25004"/>
        <a:ext cx="1424924" cy="741064"/>
      </dsp:txXfrm>
    </dsp:sp>
    <dsp:sp modelId="{E08022FC-0AAE-4956-A49B-E9C19A3CFC27}">
      <dsp:nvSpPr>
        <dsp:cNvPr id="0" name=""/>
        <dsp:cNvSpPr/>
      </dsp:nvSpPr>
      <dsp:spPr>
        <a:xfrm rot="5400000">
          <a:off x="3437833" y="808804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838323"/>
        <a:ext cx="212537" cy="206634"/>
      </dsp:txXfrm>
    </dsp:sp>
    <dsp:sp modelId="{F5A803BA-BECC-4444-8E06-0AE8C7FA594B}">
      <dsp:nvSpPr>
        <dsp:cNvPr id="0" name=""/>
        <dsp:cNvSpPr/>
      </dsp:nvSpPr>
      <dsp:spPr>
        <a:xfrm>
          <a:off x="2849910" y="1182713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latin typeface="Calibri Light" panose="020F0302020204030204"/>
            </a:rPr>
            <a:t>Data Preprocessing</a:t>
          </a:r>
          <a:endParaRPr lang="en-IN" sz="1700" kern="1200"/>
        </a:p>
      </dsp:txBody>
      <dsp:txXfrm>
        <a:off x="2872966" y="1205769"/>
        <a:ext cx="1424924" cy="741064"/>
      </dsp:txXfrm>
    </dsp:sp>
    <dsp:sp modelId="{35F19AA1-62D9-4D42-9A97-030D50F76D0E}">
      <dsp:nvSpPr>
        <dsp:cNvPr id="0" name=""/>
        <dsp:cNvSpPr/>
      </dsp:nvSpPr>
      <dsp:spPr>
        <a:xfrm rot="5400000">
          <a:off x="3437833" y="1989569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2019088"/>
        <a:ext cx="212537" cy="206634"/>
      </dsp:txXfrm>
    </dsp:sp>
    <dsp:sp modelId="{5CF9D4B4-1D4A-48FF-B282-42F8AD8B6337}">
      <dsp:nvSpPr>
        <dsp:cNvPr id="0" name=""/>
        <dsp:cNvSpPr/>
      </dsp:nvSpPr>
      <dsp:spPr>
        <a:xfrm>
          <a:off x="2849910" y="2363478"/>
          <a:ext cx="1471036" cy="14201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latin typeface="Calibri Light" panose="020F0302020204030204"/>
            </a:rPr>
            <a:t>Splitting the dataset for training and testing</a:t>
          </a:r>
          <a:endParaRPr lang="en-IN" sz="1700" kern="1200"/>
        </a:p>
      </dsp:txBody>
      <dsp:txXfrm>
        <a:off x="2891506" y="2405074"/>
        <a:ext cx="1387844" cy="1336985"/>
      </dsp:txXfrm>
    </dsp:sp>
    <dsp:sp modelId="{D88BC817-A4FB-4EEE-B285-2521A4BEDC9D}">
      <dsp:nvSpPr>
        <dsp:cNvPr id="0" name=""/>
        <dsp:cNvSpPr/>
      </dsp:nvSpPr>
      <dsp:spPr>
        <a:xfrm rot="5400000">
          <a:off x="3437833" y="3803335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3832854"/>
        <a:ext cx="212537" cy="206634"/>
      </dsp:txXfrm>
    </dsp:sp>
    <dsp:sp modelId="{33F557E7-2525-4786-BCD9-F0D8147D14AD}">
      <dsp:nvSpPr>
        <dsp:cNvPr id="0" name=""/>
        <dsp:cNvSpPr/>
      </dsp:nvSpPr>
      <dsp:spPr>
        <a:xfrm>
          <a:off x="2849910" y="4177244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Defining the Model</a:t>
          </a:r>
          <a:endParaRPr lang="en-IN" sz="1700" kern="1200"/>
        </a:p>
      </dsp:txBody>
      <dsp:txXfrm>
        <a:off x="2872966" y="4200300"/>
        <a:ext cx="1424924" cy="741064"/>
      </dsp:txXfrm>
    </dsp:sp>
    <dsp:sp modelId="{015046B0-45FC-4C47-B8A2-B9C01FE7AD82}">
      <dsp:nvSpPr>
        <dsp:cNvPr id="0" name=""/>
        <dsp:cNvSpPr/>
      </dsp:nvSpPr>
      <dsp:spPr>
        <a:xfrm rot="5400000">
          <a:off x="3437833" y="4984100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5013619"/>
        <a:ext cx="212537" cy="206634"/>
      </dsp:txXfrm>
    </dsp:sp>
    <dsp:sp modelId="{99B04341-AB07-454E-A6F1-FFC565DCB307}">
      <dsp:nvSpPr>
        <dsp:cNvPr id="0" name=""/>
        <dsp:cNvSpPr/>
      </dsp:nvSpPr>
      <dsp:spPr>
        <a:xfrm>
          <a:off x="2849910" y="5358009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 the Model</a:t>
          </a:r>
          <a:endParaRPr lang="en-IN" sz="1700" kern="1200"/>
        </a:p>
      </dsp:txBody>
      <dsp:txXfrm>
        <a:off x="2872966" y="5381065"/>
        <a:ext cx="1424924" cy="741064"/>
      </dsp:txXfrm>
    </dsp:sp>
    <dsp:sp modelId="{D379B45C-2C07-43D8-9D14-D8B3976B4CB5}">
      <dsp:nvSpPr>
        <dsp:cNvPr id="0" name=""/>
        <dsp:cNvSpPr/>
      </dsp:nvSpPr>
      <dsp:spPr>
        <a:xfrm rot="5400000">
          <a:off x="3437833" y="6164865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6194384"/>
        <a:ext cx="212537" cy="206634"/>
      </dsp:txXfrm>
    </dsp:sp>
    <dsp:sp modelId="{0FE629B0-E33F-434A-8482-BE55D5C93044}">
      <dsp:nvSpPr>
        <dsp:cNvPr id="0" name=""/>
        <dsp:cNvSpPr/>
      </dsp:nvSpPr>
      <dsp:spPr>
        <a:xfrm>
          <a:off x="2849910" y="6538774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Evaluating </a:t>
          </a:r>
          <a:endParaRPr lang="en-IN" sz="1700" kern="1200"/>
        </a:p>
      </dsp:txBody>
      <dsp:txXfrm>
        <a:off x="2872966" y="6561830"/>
        <a:ext cx="1424924" cy="741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4E2E0D-0EF6-568F-F54F-946B48CF8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BFD76-6D4A-D586-5A10-622CF77F65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75F81-749C-4CC1-9A80-3E4B4CE384E0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8D1F7-6AFD-65AF-4A61-2E0FBAF633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3828E-19D8-5E7B-5BF3-8956403E01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B8E8D-7ED4-4B6E-8759-84FDE2D92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219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98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F8AB9-AC3D-A818-9CC9-7481B35A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67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8AB7D1-896F-A60D-A410-F08AD33FED30}"/>
              </a:ext>
            </a:extLst>
          </p:cNvPr>
          <p:cNvSpPr txBox="1"/>
          <p:nvPr/>
        </p:nvSpPr>
        <p:spPr>
          <a:xfrm>
            <a:off x="1170879" y="2656324"/>
            <a:ext cx="12188282" cy="1605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b="1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Artificial Intelligence Techniques for</a:t>
            </a:r>
          </a:p>
          <a:p>
            <a:pPr marL="0" indent="0" algn="ctr">
              <a:lnSpc>
                <a:spcPts val="5850"/>
              </a:lnSpc>
              <a:buNone/>
            </a:pPr>
            <a:r>
              <a:rPr lang="en-US" sz="5400" b="1">
                <a:solidFill>
                  <a:srgbClr val="000000"/>
                </a:solidFill>
                <a:ea typeface="Petrona Bold" pitchFamily="34" charset="-122"/>
              </a:rPr>
              <a:t>Short-Term Load Forecasting</a:t>
            </a:r>
            <a:endParaRPr lang="en-US" sz="5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84BA-64DD-7C0D-E8B7-6C5338396191}"/>
              </a:ext>
            </a:extLst>
          </p:cNvPr>
          <p:cNvSpPr txBox="1"/>
          <p:nvPr/>
        </p:nvSpPr>
        <p:spPr>
          <a:xfrm>
            <a:off x="3640873" y="6307588"/>
            <a:ext cx="7348654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N" sz="2000" b="1" u="sng">
                <a:latin typeface="Arial Rounded MT Bold" panose="020F0704030504030204" pitchFamily="34" charset="0"/>
              </a:rPr>
              <a:t>GROUP MEMBER                     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VARSHITHA 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MEERA NAMBIAR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YASHWANTH V</a:t>
            </a:r>
          </a:p>
          <a:p>
            <a:r>
              <a:rPr lang="en-IN" sz="2000" b="1" u="sng">
                <a:latin typeface="Arial Rounded MT Bold" panose="020F0704030504030204" pitchFamily="34" charset="0"/>
              </a:rPr>
              <a:t>ROLL NO: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CB.SC.U4AIE24114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CB.SC.U4AIE24132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CB.SC.U4AIE24160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5A61C-929F-92F7-C188-23F2AEAC9DE8}"/>
              </a:ext>
            </a:extLst>
          </p:cNvPr>
          <p:cNvSpPr txBox="1"/>
          <p:nvPr/>
        </p:nvSpPr>
        <p:spPr>
          <a:xfrm>
            <a:off x="3640873" y="4605454"/>
            <a:ext cx="6724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CSE(AI)-B</a:t>
            </a:r>
          </a:p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GROUP 14</a:t>
            </a:r>
          </a:p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EEE &amp; UID</a:t>
            </a:r>
          </a:p>
        </p:txBody>
      </p:sp>
    </p:spTree>
    <p:extLst>
      <p:ext uri="{BB962C8B-B14F-4D97-AF65-F5344CB8AC3E}">
        <p14:creationId xmlns:p14="http://schemas.microsoft.com/office/powerpoint/2010/main" val="31425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E9778-DC64-E196-81E6-853B1CF43813}"/>
              </a:ext>
            </a:extLst>
          </p:cNvPr>
          <p:cNvSpPr txBox="1"/>
          <p:nvPr/>
        </p:nvSpPr>
        <p:spPr>
          <a:xfrm>
            <a:off x="538233" y="523015"/>
            <a:ext cx="40658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24-Hour Ahead Forecasting</a:t>
            </a:r>
            <a:endParaRPr lang="en-US" sz="2000" b="1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B8A067-E9B8-9378-96AB-D88B12B24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693" r="351" b="195"/>
          <a:stretch/>
        </p:blipFill>
        <p:spPr>
          <a:xfrm>
            <a:off x="536140" y="2904277"/>
            <a:ext cx="4288889" cy="411628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1D555F-68B6-C5E8-8F3C-F33CFF64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2" b="77973"/>
          <a:stretch/>
        </p:blipFill>
        <p:spPr>
          <a:xfrm>
            <a:off x="536140" y="1388627"/>
            <a:ext cx="4288854" cy="1729374"/>
          </a:xfrm>
          <a:prstGeom prst="rect">
            <a:avLst/>
          </a:prstGeom>
        </p:spPr>
      </p:pic>
      <p:pic>
        <p:nvPicPr>
          <p:cNvPr id="5" name="Picture 4" descr="A screenshot of a number&#10;&#10;AI-generated content may be incorrect.">
            <a:extLst>
              <a:ext uri="{FF2B5EF4-FFF2-40B4-BE49-F238E27FC236}">
                <a16:creationId xmlns:a16="http://schemas.microsoft.com/office/drawing/2014/main" id="{B051EF99-A39B-CC07-DB8D-B8889426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12" y="1388105"/>
            <a:ext cx="4527376" cy="587927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9E9C05-DCC6-B45C-EAF6-D13E205452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2008" r="-320" b="1220"/>
          <a:stretch/>
        </p:blipFill>
        <p:spPr>
          <a:xfrm>
            <a:off x="9849894" y="4446218"/>
            <a:ext cx="4550613" cy="202212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67C1AA-8DA4-3A3F-68BB-8769FE10A4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20" b="50509"/>
          <a:stretch/>
        </p:blipFill>
        <p:spPr>
          <a:xfrm>
            <a:off x="9899998" y="1101768"/>
            <a:ext cx="4500509" cy="3606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6CD2A-80C4-D227-CAA0-A8A7D56EE073}"/>
              </a:ext>
            </a:extLst>
          </p:cNvPr>
          <p:cNvSpPr txBox="1"/>
          <p:nvPr/>
        </p:nvSpPr>
        <p:spPr>
          <a:xfrm>
            <a:off x="895929" y="7308178"/>
            <a:ext cx="115591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Models trained using </a:t>
            </a:r>
            <a:r>
              <a:rPr lang="en-US" b="1">
                <a:ea typeface="+mn-lt"/>
                <a:cs typeface="+mn-lt"/>
              </a:rPr>
              <a:t>weather variables and lagged demand</a:t>
            </a:r>
            <a:r>
              <a:rPr lang="en-US">
                <a:ea typeface="+mn-lt"/>
                <a:cs typeface="+mn-lt"/>
              </a:rPr>
              <a:t> showed strong generalization on unseen data.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ANN was more robust in handling </a:t>
            </a:r>
            <a:r>
              <a:rPr lang="en-US" b="1">
                <a:ea typeface="+mn-lt"/>
                <a:cs typeface="+mn-lt"/>
              </a:rPr>
              <a:t>fluctuations or anomalies</a:t>
            </a:r>
            <a:r>
              <a:rPr lang="en-US">
                <a:ea typeface="+mn-lt"/>
                <a:cs typeface="+mn-lt"/>
              </a:rPr>
              <a:t> in demand patterns.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042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7BC9A9FC-8245-0126-DEF6-865EB76A1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76" r="5229" b="220"/>
          <a:stretch/>
        </p:blipFill>
        <p:spPr>
          <a:xfrm>
            <a:off x="211704" y="132111"/>
            <a:ext cx="5154398" cy="3985342"/>
          </a:xfrm>
          <a:prstGeom prst="rect">
            <a:avLst/>
          </a:prstGeom>
        </p:spPr>
      </p:pic>
      <p:pic>
        <p:nvPicPr>
          <p:cNvPr id="3" name="Picture 2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C91593CB-B3FA-A160-C59F-69B07DFCC7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32" r="969" b="2735"/>
          <a:stretch/>
        </p:blipFill>
        <p:spPr>
          <a:xfrm>
            <a:off x="6770906" y="131543"/>
            <a:ext cx="5121979" cy="3867402"/>
          </a:xfrm>
          <a:prstGeom prst="rect">
            <a:avLst/>
          </a:prstGeom>
        </p:spPr>
      </p:pic>
      <p:pic>
        <p:nvPicPr>
          <p:cNvPr id="4" name="Picture 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079B5C6-C16A-A54B-86CA-5A04EE162A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94" r="-254" b="296"/>
          <a:stretch/>
        </p:blipFill>
        <p:spPr>
          <a:xfrm>
            <a:off x="406248" y="4119861"/>
            <a:ext cx="4936957" cy="4001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1E790-445F-921C-88AF-102A844D788F}"/>
              </a:ext>
            </a:extLst>
          </p:cNvPr>
          <p:cNvSpPr txBox="1"/>
          <p:nvPr/>
        </p:nvSpPr>
        <p:spPr>
          <a:xfrm>
            <a:off x="7319289" y="4436600"/>
            <a:ext cx="6664097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CONCLUSION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Both SVM and ANN models are effective for </a:t>
            </a:r>
            <a:r>
              <a:rPr lang="en-US" sz="2400" b="1">
                <a:ea typeface="+mn-lt"/>
                <a:cs typeface="+mn-lt"/>
              </a:rPr>
              <a:t>short-term load forecasting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ANN is slightly more stable</a:t>
            </a:r>
            <a:r>
              <a:rPr lang="en-US" sz="2400">
                <a:ea typeface="+mn-lt"/>
                <a:cs typeface="+mn-lt"/>
              </a:rPr>
              <a:t>, but SVM gives </a:t>
            </a:r>
            <a:r>
              <a:rPr lang="en-US" sz="2400" b="1">
                <a:ea typeface="+mn-lt"/>
                <a:cs typeface="+mn-lt"/>
              </a:rPr>
              <a:t>competitive and reliable results</a:t>
            </a:r>
            <a:r>
              <a:rPr lang="en-US" sz="2400">
                <a:ea typeface="+mn-lt"/>
                <a:cs typeface="+mn-lt"/>
              </a:rPr>
              <a:t> with less training time.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346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5ADA1-0D19-0E83-AB3A-C1DBECBAA825}"/>
              </a:ext>
            </a:extLst>
          </p:cNvPr>
          <p:cNvSpPr txBox="1"/>
          <p:nvPr/>
        </p:nvSpPr>
        <p:spPr>
          <a:xfrm>
            <a:off x="7744247" y="826397"/>
            <a:ext cx="5973571" cy="174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>
                <a:latin typeface="+mj-lt"/>
                <a:ea typeface="+mj-ea"/>
                <a:cs typeface="+mj-cs"/>
              </a:rPr>
              <a:t>User Interface Design </a:t>
            </a:r>
            <a:endParaRPr lang="en-US" sz="4300" b="1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084C5-F1C0-59C4-D357-0C69F201ABAF}"/>
              </a:ext>
            </a:extLst>
          </p:cNvPr>
          <p:cNvSpPr txBox="1"/>
          <p:nvPr/>
        </p:nvSpPr>
        <p:spPr>
          <a:xfrm>
            <a:off x="7515722" y="2767995"/>
            <a:ext cx="6628701" cy="38372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2"/>
                </a:solidFill>
              </a:rPr>
              <a:t>A simple webpage lets users input data and get predictions instantly.</a:t>
            </a: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2"/>
                </a:solidFill>
                <a:ea typeface="Calibri"/>
                <a:cs typeface="Calibri"/>
              </a:rPr>
              <a:t>User will select the desired inputs and then it will predict the next 24 hours future prediction.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2"/>
                </a:solidFill>
                <a:ea typeface="+mn-lt"/>
                <a:cs typeface="+mn-lt"/>
              </a:rPr>
              <a:t>User (HTML Form) → Python (Flask App) → MATLAB (Prediction) → Python → HTML (Results)</a:t>
            </a: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162" y="63595"/>
            <a:ext cx="7114328" cy="8166006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C4727A2-1195-0FBE-5BF7-52B36DCA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558" t="23527" r="37243" b="12581"/>
          <a:stretch/>
        </p:blipFill>
        <p:spPr>
          <a:xfrm>
            <a:off x="638828" y="602755"/>
            <a:ext cx="5411255" cy="70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6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580668"/>
            <a:ext cx="13152120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Limitations of AI-based Load Forecasting</a:t>
            </a:r>
            <a:endParaRPr lang="en-US" sz="4350"/>
          </a:p>
        </p:txBody>
      </p:sp>
      <p:sp>
        <p:nvSpPr>
          <p:cNvPr id="3" name="Shape 1"/>
          <p:cNvSpPr/>
          <p:nvPr/>
        </p:nvSpPr>
        <p:spPr>
          <a:xfrm>
            <a:off x="739140" y="2388870"/>
            <a:ext cx="2191941" cy="1571149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7858" y="2963228"/>
            <a:ext cx="11299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50"/>
          </a:p>
        </p:txBody>
      </p:sp>
      <p:sp>
        <p:nvSpPr>
          <p:cNvPr id="5" name="Text 3"/>
          <p:cNvSpPr/>
          <p:nvPr/>
        </p:nvSpPr>
        <p:spPr>
          <a:xfrm>
            <a:off x="3142178" y="2599968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Quality</a:t>
            </a:r>
            <a:endParaRPr lang="en-US" sz="2150"/>
          </a:p>
        </p:txBody>
      </p:sp>
      <p:sp>
        <p:nvSpPr>
          <p:cNvPr id="6" name="Text 4"/>
          <p:cNvSpPr/>
          <p:nvPr/>
        </p:nvSpPr>
        <p:spPr>
          <a:xfrm>
            <a:off x="3142178" y="3073122"/>
            <a:ext cx="1053798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models need accurate and complete data to make correct forecasts. If the data is poor or missing, it can cause wrong and biased predictions.</a:t>
            </a:r>
            <a:endParaRPr lang="en-US" sz="1650"/>
          </a:p>
        </p:txBody>
      </p:sp>
      <p:sp>
        <p:nvSpPr>
          <p:cNvPr id="7" name="Shape 5"/>
          <p:cNvSpPr/>
          <p:nvPr/>
        </p:nvSpPr>
        <p:spPr>
          <a:xfrm>
            <a:off x="3036570" y="3950494"/>
            <a:ext cx="10749201" cy="11430"/>
          </a:xfrm>
          <a:prstGeom prst="roundRect">
            <a:avLst>
              <a:gd name="adj" fmla="val 77600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39140" y="4065508"/>
            <a:ext cx="4384000" cy="1571149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57858" y="4639866"/>
            <a:ext cx="14966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50"/>
          </a:p>
        </p:txBody>
      </p:sp>
      <p:sp>
        <p:nvSpPr>
          <p:cNvPr id="10" name="Text 8"/>
          <p:cNvSpPr/>
          <p:nvPr/>
        </p:nvSpPr>
        <p:spPr>
          <a:xfrm>
            <a:off x="5334238" y="4276606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Overfitting</a:t>
            </a:r>
            <a:endParaRPr lang="en-US" sz="2150"/>
          </a:p>
        </p:txBody>
      </p:sp>
      <p:sp>
        <p:nvSpPr>
          <p:cNvPr id="11" name="Text 9"/>
          <p:cNvSpPr/>
          <p:nvPr/>
        </p:nvSpPr>
        <p:spPr>
          <a:xfrm>
            <a:off x="5334238" y="4749760"/>
            <a:ext cx="834592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models can become too focused on the training data, making it hard for them to predict accurately when faced with new data.</a:t>
            </a:r>
            <a:endParaRPr lang="en-US" sz="1650"/>
          </a:p>
        </p:txBody>
      </p:sp>
      <p:sp>
        <p:nvSpPr>
          <p:cNvPr id="12" name="Shape 10"/>
          <p:cNvSpPr/>
          <p:nvPr/>
        </p:nvSpPr>
        <p:spPr>
          <a:xfrm>
            <a:off x="5228630" y="5627132"/>
            <a:ext cx="8557141" cy="11430"/>
          </a:xfrm>
          <a:prstGeom prst="roundRect">
            <a:avLst>
              <a:gd name="adj" fmla="val 77600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39140" y="5742146"/>
            <a:ext cx="6576060" cy="1909048"/>
          </a:xfrm>
          <a:prstGeom prst="roundRect">
            <a:avLst>
              <a:gd name="adj" fmla="val 4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57858" y="6485453"/>
            <a:ext cx="14942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50"/>
          </a:p>
        </p:txBody>
      </p:sp>
      <p:sp>
        <p:nvSpPr>
          <p:cNvPr id="15" name="Text 13"/>
          <p:cNvSpPr/>
          <p:nvPr/>
        </p:nvSpPr>
        <p:spPr>
          <a:xfrm>
            <a:off x="7526298" y="5953244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Interpretability</a:t>
            </a:r>
            <a:endParaRPr lang="en-US" sz="2150"/>
          </a:p>
        </p:txBody>
      </p:sp>
      <p:sp>
        <p:nvSpPr>
          <p:cNvPr id="16" name="Text 14"/>
          <p:cNvSpPr/>
          <p:nvPr/>
        </p:nvSpPr>
        <p:spPr>
          <a:xfrm>
            <a:off x="7526298" y="6426398"/>
            <a:ext cx="6153864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0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AI models can become too focused on the training data, making it hard for them to predict accurately when faced with new data.</a:t>
            </a:r>
            <a:endParaRPr lang="en-US" sz="1700">
              <a:solidFill>
                <a:srgbClr val="000000"/>
              </a:solidFill>
              <a:latin typeface="Inter"/>
              <a:ea typeface="Inter"/>
              <a:cs typeface="Inter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>
              <a:solidFill>
                <a:srgbClr val="272525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38" y="620435"/>
            <a:ext cx="4592836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</a:t>
            </a:r>
            <a:endParaRPr lang="en-US" sz="3600"/>
          </a:p>
        </p:txBody>
      </p:sp>
      <p:sp>
        <p:nvSpPr>
          <p:cNvPr id="4" name="Text 1"/>
          <p:cNvSpPr/>
          <p:nvPr/>
        </p:nvSpPr>
        <p:spPr>
          <a:xfrm>
            <a:off x="612338" y="1544360"/>
            <a:ext cx="3828455" cy="577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4500"/>
          </a:p>
        </p:txBody>
      </p:sp>
      <p:sp>
        <p:nvSpPr>
          <p:cNvPr id="5" name="Text 2"/>
          <p:cNvSpPr/>
          <p:nvPr/>
        </p:nvSpPr>
        <p:spPr>
          <a:xfrm>
            <a:off x="1378387" y="2340293"/>
            <a:ext cx="22963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</a:t>
            </a:r>
            <a:endParaRPr lang="en-US" sz="1800"/>
          </a:p>
        </p:txBody>
      </p:sp>
      <p:sp>
        <p:nvSpPr>
          <p:cNvPr id="6" name="Text 3"/>
          <p:cNvSpPr/>
          <p:nvPr/>
        </p:nvSpPr>
        <p:spPr>
          <a:xfrm>
            <a:off x="612338" y="2732246"/>
            <a:ext cx="382845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research will focus on integrating AI with other technologies, such as smart grids and demand response, for improved load management.</a:t>
            </a:r>
            <a:endParaRPr lang="en-US" sz="1350"/>
          </a:p>
        </p:txBody>
      </p:sp>
      <p:sp>
        <p:nvSpPr>
          <p:cNvPr id="7" name="Text 4"/>
          <p:cNvSpPr/>
          <p:nvPr/>
        </p:nvSpPr>
        <p:spPr>
          <a:xfrm>
            <a:off x="4703207" y="1544360"/>
            <a:ext cx="3828455" cy="577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500"/>
          </a:p>
        </p:txBody>
      </p:sp>
      <p:sp>
        <p:nvSpPr>
          <p:cNvPr id="8" name="Text 5"/>
          <p:cNvSpPr/>
          <p:nvPr/>
        </p:nvSpPr>
        <p:spPr>
          <a:xfrm>
            <a:off x="5469255" y="2340293"/>
            <a:ext cx="22963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Advancements</a:t>
            </a:r>
            <a:endParaRPr lang="en-US" sz="1800"/>
          </a:p>
        </p:txBody>
      </p:sp>
      <p:sp>
        <p:nvSpPr>
          <p:cNvPr id="9" name="Text 6"/>
          <p:cNvSpPr/>
          <p:nvPr/>
        </p:nvSpPr>
        <p:spPr>
          <a:xfrm>
            <a:off x="4703207" y="2732246"/>
            <a:ext cx="382845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development of new and advanced AI techniques, such as deep learning, holds promise for enhancing load forecasting capabilities.</a:t>
            </a:r>
            <a:endParaRPr lang="en-US" sz="1350"/>
          </a:p>
        </p:txBody>
      </p:sp>
      <p:sp>
        <p:nvSpPr>
          <p:cNvPr id="10" name="Text 7"/>
          <p:cNvSpPr/>
          <p:nvPr/>
        </p:nvSpPr>
        <p:spPr>
          <a:xfrm>
            <a:off x="2657713" y="4464606"/>
            <a:ext cx="3828455" cy="577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4500"/>
          </a:p>
        </p:txBody>
      </p:sp>
      <p:sp>
        <p:nvSpPr>
          <p:cNvPr id="11" name="Text 8"/>
          <p:cNvSpPr/>
          <p:nvPr/>
        </p:nvSpPr>
        <p:spPr>
          <a:xfrm>
            <a:off x="3423761" y="5260538"/>
            <a:ext cx="22963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</a:t>
            </a:r>
            <a:endParaRPr lang="en-US" sz="1800"/>
          </a:p>
        </p:txBody>
      </p:sp>
      <p:sp>
        <p:nvSpPr>
          <p:cNvPr id="12" name="Text 9"/>
          <p:cNvSpPr/>
          <p:nvPr/>
        </p:nvSpPr>
        <p:spPr>
          <a:xfrm>
            <a:off x="2657713" y="5652492"/>
            <a:ext cx="382845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leveraging AI, electric utilities can achieve greater operational efficiency, ensure grid reliability, and optimize energy resources, benefitting both the industry and consumers.</a:t>
            </a:r>
            <a:endParaRPr lang="en-US" sz="1350"/>
          </a:p>
        </p:txBody>
      </p:sp>
      <p:sp>
        <p:nvSpPr>
          <p:cNvPr id="13" name="Text 10"/>
          <p:cNvSpPr/>
          <p:nvPr/>
        </p:nvSpPr>
        <p:spPr>
          <a:xfrm>
            <a:off x="612338" y="7035046"/>
            <a:ext cx="4592836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4521" y="0"/>
            <a:ext cx="9941357" cy="82296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0"/>
            <a:ext cx="9546336" cy="82296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AB847-D1D0-88E5-3838-A713F42EF0B2}"/>
              </a:ext>
            </a:extLst>
          </p:cNvPr>
          <p:cNvSpPr txBox="1"/>
          <p:nvPr/>
        </p:nvSpPr>
        <p:spPr>
          <a:xfrm>
            <a:off x="3066757" y="1730325"/>
            <a:ext cx="8496885" cy="47689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THANKYOU...</a:t>
            </a:r>
          </a:p>
        </p:txBody>
      </p:sp>
    </p:spTree>
    <p:extLst>
      <p:ext uri="{BB962C8B-B14F-4D97-AF65-F5344CB8AC3E}">
        <p14:creationId xmlns:p14="http://schemas.microsoft.com/office/powerpoint/2010/main" val="4180255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encoded.png">
            <a:extLst>
              <a:ext uri="{FF2B5EF4-FFF2-40B4-BE49-F238E27FC236}">
                <a16:creationId xmlns:a16="http://schemas.microsoft.com/office/drawing/2014/main" id="{3747D571-863A-161F-AD8C-3F7781C3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-1971"/>
            <a:ext cx="14630017" cy="23773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367" y="1029305"/>
            <a:ext cx="7556421" cy="1029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/>
              <a:t>INTRODUCTION: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D6F2A-60EB-0567-316E-089B597FB359}"/>
              </a:ext>
            </a:extLst>
          </p:cNvPr>
          <p:cNvSpPr txBox="1"/>
          <p:nvPr/>
        </p:nvSpPr>
        <p:spPr>
          <a:xfrm>
            <a:off x="260776" y="2668751"/>
            <a:ext cx="13935869" cy="6370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Arial"/>
                <a:cs typeface="Arial"/>
              </a:rPr>
              <a:t>Load forecasting </a:t>
            </a:r>
            <a:r>
              <a:rPr lang="en-US" sz="2400">
                <a:latin typeface="Arial"/>
                <a:cs typeface="Arial"/>
              </a:rPr>
              <a:t>predicts future electricity demand using weather, season, and historical data to ensure efficient energy management.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Arial"/>
                <a:cs typeface="Arial"/>
              </a:rPr>
              <a:t>Short-term forecasting </a:t>
            </a:r>
            <a:r>
              <a:rPr lang="en-US" sz="2400">
                <a:latin typeface="Arial"/>
                <a:cs typeface="Arial"/>
              </a:rPr>
              <a:t>estimates demand from a few hours to days ahead for better grid management</a:t>
            </a:r>
            <a:r>
              <a:rPr lang="en-US" sz="24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ea typeface="Calibri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  Accurate predictions optimize power generation and distribution,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reducing costs, preventing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>
                <a:latin typeface="Arial"/>
                <a:cs typeface="Arial"/>
              </a:rPr>
              <a:t>   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energy waste, and enhancing efficiency.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b="1">
                <a:latin typeface="Arial"/>
                <a:cs typeface="Arial"/>
              </a:rPr>
              <a:t>  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Ensures grid stability and reliability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by balancing supply with demand, preventing shortages 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>
                <a:latin typeface="Arial"/>
                <a:cs typeface="Arial"/>
              </a:rPr>
              <a:t>   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overloads.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400">
              <a:solidFill>
                <a:srgbClr val="272525"/>
              </a:solidFill>
              <a:latin typeface="Arial"/>
              <a:ea typeface="Inter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>
                <a:solidFill>
                  <a:srgbClr val="272525"/>
                </a:solidFill>
                <a:latin typeface="Arial"/>
                <a:ea typeface="Inter"/>
                <a:cs typeface="Inter" pitchFamily="34" charset="-120"/>
              </a:rPr>
              <a:t>   AI automation simplifies load forecasting, cutting down on manual work and allowing resources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>
                <a:solidFill>
                  <a:srgbClr val="272525"/>
                </a:solidFill>
                <a:latin typeface="Arial"/>
                <a:ea typeface="Inter"/>
                <a:cs typeface="Inter" pitchFamily="34" charset="-120"/>
              </a:rPr>
              <a:t>    focus on more important tasks</a:t>
            </a:r>
            <a:r>
              <a:rPr lang="en-US" sz="2800">
                <a:solidFill>
                  <a:srgbClr val="272525"/>
                </a:solidFill>
                <a:latin typeface="Calibri"/>
                <a:ea typeface="Inter"/>
                <a:cs typeface="Inter" pitchFamily="34" charset="-120"/>
              </a:rPr>
              <a:t>.</a:t>
            </a:r>
            <a:endParaRPr lang="en-US" sz="2800">
              <a:latin typeface="Calibri"/>
              <a:ea typeface="Inter"/>
              <a:cs typeface="Calibri" panose="020F0502020204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2" name="Text 9">
            <a:extLst>
              <a:ext uri="{FF2B5EF4-FFF2-40B4-BE49-F238E27FC236}">
                <a16:creationId xmlns:a16="http://schemas.microsoft.com/office/drawing/2014/main" id="{22EFD824-2198-5E41-8849-186F54108908}"/>
              </a:ext>
            </a:extLst>
          </p:cNvPr>
          <p:cNvSpPr/>
          <p:nvPr/>
        </p:nvSpPr>
        <p:spPr>
          <a:xfrm>
            <a:off x="336463" y="6650313"/>
            <a:ext cx="13860182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600"/>
              </a:lnSpc>
              <a:buFont typeface="Arial"/>
              <a:buChar char="•"/>
            </a:pPr>
            <a:endParaRPr lang="en-US" sz="2000">
              <a:latin typeface="Calibri"/>
              <a:ea typeface="Inter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CB610-B1E1-6C47-9683-196017466D65}"/>
              </a:ext>
            </a:extLst>
          </p:cNvPr>
          <p:cNvSpPr txBox="1"/>
          <p:nvPr/>
        </p:nvSpPr>
        <p:spPr>
          <a:xfrm>
            <a:off x="685852" y="1790438"/>
            <a:ext cx="6545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CE583-77D3-E7CF-7EA0-8B9732463226}"/>
              </a:ext>
            </a:extLst>
          </p:cNvPr>
          <p:cNvSpPr txBox="1"/>
          <p:nvPr/>
        </p:nvSpPr>
        <p:spPr>
          <a:xfrm>
            <a:off x="6858000" y="3657600"/>
            <a:ext cx="7472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EACE5DC-7F9B-D45B-FAC6-D4792CCF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30" y="2884749"/>
            <a:ext cx="809578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Inaccurate Predictions:</a:t>
            </a:r>
            <a:r>
              <a:rPr lang="en-US" sz="2400">
                <a:ea typeface="+mn-lt"/>
                <a:cs typeface="+mn-lt"/>
              </a:rPr>
              <a:t> Traditional methods struggle to forecast </a:t>
            </a:r>
            <a:r>
              <a:rPr kumimoji="0" lang="en-US" sz="240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short-term electricity demand </a:t>
            </a:r>
            <a:r>
              <a:rPr lang="en-US" sz="2400">
                <a:ea typeface="+mn-lt"/>
                <a:cs typeface="+mn-lt"/>
              </a:rPr>
              <a:t>accurately</a:t>
            </a:r>
            <a:r>
              <a:rPr kumimoji="0" lang="en-US" sz="24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.</a:t>
            </a:r>
            <a:endParaRPr lang="en-US" sz="24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Sudden Demand Fluctuations:</a:t>
            </a:r>
            <a:r>
              <a:rPr lang="en-US" sz="2400">
                <a:ea typeface="+mn-lt"/>
                <a:cs typeface="+mn-lt"/>
              </a:rPr>
              <a:t> Rapid</a:t>
            </a:r>
            <a:r>
              <a:rPr kumimoji="0" lang="en-US" sz="24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 and </a:t>
            </a:r>
            <a:r>
              <a:rPr lang="en-US" sz="2400">
                <a:ea typeface="+mn-lt"/>
                <a:cs typeface="+mn-lt"/>
              </a:rPr>
              <a:t>unpredictable </a:t>
            </a:r>
            <a:r>
              <a:rPr kumimoji="0" lang="en-US" sz="24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changes</a:t>
            </a:r>
            <a:r>
              <a:rPr lang="en-US" sz="2400">
                <a:ea typeface="+mn-lt"/>
                <a:cs typeface="+mn-lt"/>
              </a:rPr>
              <a:t> in consumption patterns make forecasting complex</a:t>
            </a:r>
            <a:r>
              <a:rPr kumimoji="0" lang="en-US" sz="24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.</a:t>
            </a:r>
            <a:endParaRPr lang="en-US" sz="24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Operational Challenges:</a:t>
            </a:r>
            <a:r>
              <a:rPr lang="en-US" sz="2400">
                <a:ea typeface="+mn-lt"/>
                <a:cs typeface="+mn-lt"/>
              </a:rPr>
              <a:t> Inaccurate forecasts lead</a:t>
            </a:r>
            <a:r>
              <a:rPr kumimoji="0" lang="en-US" sz="240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 to </a:t>
            </a:r>
            <a:r>
              <a:rPr lang="en-US" sz="2400">
                <a:ea typeface="+mn-lt"/>
                <a:cs typeface="+mn-lt"/>
              </a:rPr>
              <a:t>power imbalances, higher costs</a:t>
            </a:r>
            <a:r>
              <a:rPr kumimoji="0" lang="en-US" sz="24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, and </a:t>
            </a:r>
            <a:r>
              <a:rPr lang="en-US" sz="2400">
                <a:ea typeface="+mn-lt"/>
                <a:cs typeface="+mn-lt"/>
              </a:rPr>
              <a:t>inefficient resource allocation</a:t>
            </a:r>
            <a:r>
              <a:rPr kumimoji="0" lang="en-US" sz="24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.</a:t>
            </a:r>
            <a:endParaRPr lang="en-US" sz="24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Need for Smarter Forecasting:</a:t>
            </a:r>
            <a:r>
              <a:rPr lang="en-US" sz="2400">
                <a:ea typeface="+mn-lt"/>
                <a:cs typeface="+mn-lt"/>
              </a:rPr>
              <a:t> A data-driven AI approach is essential</a:t>
            </a:r>
            <a:r>
              <a:rPr kumimoji="0" lang="en-US" sz="24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 to </a:t>
            </a:r>
            <a:r>
              <a:rPr lang="en-US" sz="2400">
                <a:ea typeface="+mn-lt"/>
                <a:cs typeface="+mn-lt"/>
              </a:rPr>
              <a:t>enhance prediction accuracy </a:t>
            </a:r>
            <a:r>
              <a:rPr kumimoji="0" lang="en-US" sz="24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and </a:t>
            </a:r>
            <a:r>
              <a:rPr lang="en-US" sz="2400">
                <a:ea typeface="+mn-lt"/>
                <a:cs typeface="+mn-lt"/>
              </a:rPr>
              <a:t>optimize </a:t>
            </a:r>
            <a:r>
              <a:rPr kumimoji="0" lang="en-US" sz="24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energy </a:t>
            </a:r>
            <a:r>
              <a:rPr lang="en-US" sz="2400">
                <a:ea typeface="+mn-lt"/>
                <a:cs typeface="+mn-lt"/>
              </a:rPr>
              <a:t>management</a:t>
            </a:r>
            <a:r>
              <a:rPr kumimoji="0" lang="en-US" sz="2400" b="0" i="0" u="none" strike="noStrike" cap="none" normalizeH="0" baseline="0">
                <a:ln>
                  <a:noFill/>
                </a:ln>
                <a:effectLst/>
                <a:ea typeface="+mn-lt"/>
                <a:cs typeface="+mn-lt"/>
              </a:rPr>
              <a:t>.</a:t>
            </a:r>
            <a:endParaRPr lang="en-US" sz="2400">
              <a:ea typeface="+mn-lt"/>
              <a:cs typeface="+mn-lt"/>
            </a:endParaRPr>
          </a:p>
          <a:p>
            <a:pPr marL="0" marR="0" lvl="0" indent="0" algn="just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</p:txBody>
      </p:sp>
      <p:sp>
        <p:nvSpPr>
          <p:cNvPr id="15" name="AutoShape 8" descr="Forecasting">
            <a:extLst>
              <a:ext uri="{FF2B5EF4-FFF2-40B4-BE49-F238E27FC236}">
                <a16:creationId xmlns:a16="http://schemas.microsoft.com/office/drawing/2014/main" id="{0B97E11D-1126-3AA2-D998-90FEABFD3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90917" y="27323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CD35528-2AD1-E258-E7C8-A17256CC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054" y="0"/>
            <a:ext cx="5778346" cy="81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8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3C02DD3-2E31-DD1D-E62E-23A29FD411A2}"/>
              </a:ext>
            </a:extLst>
          </p:cNvPr>
          <p:cNvSpPr txBox="1"/>
          <p:nvPr/>
        </p:nvSpPr>
        <p:spPr>
          <a:xfrm>
            <a:off x="6180491" y="329973"/>
            <a:ext cx="2269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20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AABD93-70C6-A6CC-4A5B-7C309882EA62}"/>
              </a:ext>
            </a:extLst>
          </p:cNvPr>
          <p:cNvSpPr txBox="1"/>
          <p:nvPr/>
        </p:nvSpPr>
        <p:spPr>
          <a:xfrm>
            <a:off x="2064669" y="936905"/>
            <a:ext cx="11661399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To develop an AI-based load forecasting model using ANN and SVM.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To improve the accuracy of short-term electricity demand forecasts.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To compare the performance of ANN and SVM for load forecasting.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To help electric utilities make better decisions with accurate load forecasting.</a:t>
            </a:r>
          </a:p>
        </p:txBody>
      </p:sp>
      <p:pic>
        <p:nvPicPr>
          <p:cNvPr id="2" name="Picture 1" descr="A diagram of a forecasting&#10;&#10;AI-generated content may be incorrect.">
            <a:extLst>
              <a:ext uri="{FF2B5EF4-FFF2-40B4-BE49-F238E27FC236}">
                <a16:creationId xmlns:a16="http://schemas.microsoft.com/office/drawing/2014/main" id="{5ABD59CD-CC61-938E-A200-557F5BA5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070" y="4114736"/>
            <a:ext cx="6695422" cy="31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7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C239B8-A7AB-17BA-E691-827FCE5DC4C4}"/>
              </a:ext>
            </a:extLst>
          </p:cNvPr>
          <p:cNvSpPr txBox="1"/>
          <p:nvPr/>
        </p:nvSpPr>
        <p:spPr>
          <a:xfrm>
            <a:off x="536690" y="4497205"/>
            <a:ext cx="71533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rial"/>
                <a:ea typeface="Calibri"/>
                <a:cs typeface="Calibri"/>
              </a:rPr>
              <a:t>ARTIFICIAL NUERAL NETWORK:</a:t>
            </a:r>
            <a:endParaRPr lang="en-US" sz="2400" b="1">
              <a:latin typeface="Arial"/>
              <a:cs typeface="Arial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E6D398-DF30-4AF9-A2A8-904AF7E3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93420"/>
              </p:ext>
            </p:extLst>
          </p:nvPr>
        </p:nvGraphicFramePr>
        <p:xfrm>
          <a:off x="341055" y="1097818"/>
          <a:ext cx="10961931" cy="29494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61931">
                  <a:extLst>
                    <a:ext uri="{9D8B030D-6E8A-4147-A177-3AD203B41FA5}">
                      <a16:colId xmlns:a16="http://schemas.microsoft.com/office/drawing/2014/main" val="302520382"/>
                    </a:ext>
                  </a:extLst>
                </a:gridCol>
              </a:tblGrid>
              <a:tr h="294942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/>
                        <a:t>A supervised learning algorithm that finds the optimal hyperplane to separate different classes (for classification) or predict continuous values (for regression).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Support Vector Regression (SVR)</a:t>
                      </a:r>
                      <a:r>
                        <a:rPr lang="en-US" sz="2400" b="0" i="0" u="none" strike="noStrike" noProof="0">
                          <a:latin typeface="Calibri"/>
                        </a:rPr>
                        <a:t> for regression tasks, with kernels like Linear, Polynomial, RBF (Radial Basis Function).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400" b="0" i="0" u="none" strike="noStrike" noProof="0"/>
                        <a:t>Maximizes the margin between data points and the decision boundary using support vectors. Uses a kernel trick to handle non-linear data.</a:t>
                      </a:r>
                      <a:endParaRPr lang="en-US" sz="2400" b="0" i="0" u="none" strike="noStrike" noProof="0">
                        <a:latin typeface="Calibri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970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0D0CCFE-4FBB-65A0-34D0-AABC103FA04E}"/>
              </a:ext>
            </a:extLst>
          </p:cNvPr>
          <p:cNvSpPr txBox="1"/>
          <p:nvPr/>
        </p:nvSpPr>
        <p:spPr>
          <a:xfrm>
            <a:off x="543188" y="635278"/>
            <a:ext cx="49850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rial"/>
                <a:ea typeface="Calibri"/>
                <a:cs typeface="Calibri"/>
              </a:rPr>
              <a:t>SUPPORT VECTOR MACHINE:</a:t>
            </a:r>
            <a:endParaRPr lang="en-US" sz="2400" b="1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CB453-40F0-68A0-1B99-9A8A32DA41F2}"/>
              </a:ext>
            </a:extLst>
          </p:cNvPr>
          <p:cNvSpPr txBox="1"/>
          <p:nvPr/>
        </p:nvSpPr>
        <p:spPr>
          <a:xfrm>
            <a:off x="337741" y="5117672"/>
            <a:ext cx="1007567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 computational model inspired by biological neurons that learns patterns from data through interconnected layers of artificial neurons.</a:t>
            </a:r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Feedforward Neural Network (FNN)</a:t>
            </a:r>
            <a:r>
              <a:rPr lang="en-US" sz="2400">
                <a:ea typeface="+mn-lt"/>
                <a:cs typeface="+mn-lt"/>
              </a:rPr>
              <a:t> with backpropagation for training. Can include multiple layers (deep learning).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Processes input through multiple layers (input → hidden → output), applies activation functions, and updates weights using backpropagation &amp; gradient descent.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</p:txBody>
      </p:sp>
      <p:pic>
        <p:nvPicPr>
          <p:cNvPr id="11" name="Picture 10" descr="preencoded.png">
            <a:extLst>
              <a:ext uri="{FF2B5EF4-FFF2-40B4-BE49-F238E27FC236}">
                <a16:creationId xmlns:a16="http://schemas.microsoft.com/office/drawing/2014/main" id="{2AE6B971-166B-B7A0-2E79-303CAF01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58" y="447883"/>
            <a:ext cx="3492362" cy="3172654"/>
          </a:xfrm>
          <a:prstGeom prst="rect">
            <a:avLst/>
          </a:prstGeom>
        </p:spPr>
      </p:pic>
      <p:pic>
        <p:nvPicPr>
          <p:cNvPr id="12" name="Picture 11" descr="preencoded.png">
            <a:extLst>
              <a:ext uri="{FF2B5EF4-FFF2-40B4-BE49-F238E27FC236}">
                <a16:creationId xmlns:a16="http://schemas.microsoft.com/office/drawing/2014/main" id="{34A0AC00-7F36-75CA-3833-87F81EF3D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410" y="4733304"/>
            <a:ext cx="4393510" cy="296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4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E3CF719D-47B6-E122-9FC0-0C619DB0B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1485271"/>
              </p:ext>
            </p:extLst>
          </p:nvPr>
        </p:nvGraphicFramePr>
        <p:xfrm>
          <a:off x="1044195" y="458354"/>
          <a:ext cx="7170858" cy="732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8" name="Picture 27" descr="Artificial Intelligence Techniques | 4 Techniques of Artificial Intelligence">
            <a:extLst>
              <a:ext uri="{FF2B5EF4-FFF2-40B4-BE49-F238E27FC236}">
                <a16:creationId xmlns:a16="http://schemas.microsoft.com/office/drawing/2014/main" id="{56D6FCA4-76C8-4CF4-5FEC-354AEFD381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8214" y="2545482"/>
            <a:ext cx="5498542" cy="31458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CF6BDD-8A64-D3BE-C62A-93AB052F2D40}"/>
              </a:ext>
            </a:extLst>
          </p:cNvPr>
          <p:cNvSpPr txBox="1"/>
          <p:nvPr/>
        </p:nvSpPr>
        <p:spPr>
          <a:xfrm>
            <a:off x="691662" y="644769"/>
            <a:ext cx="13815886" cy="70173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800" b="1"/>
              <a:t>Methodology for Short-Term Electricity Load Forecasting</a:t>
            </a:r>
            <a:endParaRPr lang="en-US" sz="2800"/>
          </a:p>
          <a:p>
            <a:endParaRPr lang="en-IN" sz="2000" b="1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IN" sz="2400" b="1">
                <a:latin typeface="Calibri"/>
                <a:ea typeface="+mn-lt"/>
                <a:cs typeface="+mn-lt"/>
              </a:rPr>
              <a:t>Data Preparation</a:t>
            </a:r>
            <a:endParaRPr lang="en-IN" sz="2400">
              <a:latin typeface="Calibri"/>
              <a:ea typeface="Calibri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IN" sz="2400">
                <a:latin typeface="Calibri"/>
                <a:ea typeface="+mn-lt"/>
                <a:cs typeface="+mn-lt"/>
              </a:rPr>
              <a:t>Input data includes 4 weather features and 24 lagged </a:t>
            </a:r>
            <a:r>
              <a:rPr lang="en-IN" sz="2400" err="1">
                <a:latin typeface="Calibri"/>
                <a:ea typeface="Calibri"/>
                <a:cs typeface="Arial"/>
              </a:rPr>
              <a:t>nat_demand</a:t>
            </a:r>
            <a:r>
              <a:rPr lang="en-IN" sz="2400">
                <a:latin typeface="Calibri"/>
                <a:ea typeface="+mn-lt"/>
                <a:cs typeface="+mn-lt"/>
              </a:rPr>
              <a:t> values.</a:t>
            </a:r>
            <a:endParaRPr lang="en-IN" sz="2400">
              <a:latin typeface="Calibri"/>
              <a:ea typeface="Calibri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IN" sz="2400">
                <a:latin typeface="Calibri"/>
                <a:ea typeface="+mn-lt"/>
                <a:cs typeface="+mn-lt"/>
              </a:rPr>
              <a:t>Separate models are trained for each city: </a:t>
            </a:r>
            <a:r>
              <a:rPr lang="en-IN" sz="2400" b="1">
                <a:latin typeface="Calibri"/>
                <a:ea typeface="+mn-lt"/>
                <a:cs typeface="+mn-lt"/>
              </a:rPr>
              <a:t>Tocumen</a:t>
            </a:r>
            <a:r>
              <a:rPr lang="en-IN" sz="2400">
                <a:latin typeface="Calibri"/>
                <a:ea typeface="+mn-lt"/>
                <a:cs typeface="+mn-lt"/>
              </a:rPr>
              <a:t>, </a:t>
            </a:r>
            <a:r>
              <a:rPr lang="en-IN" sz="2400" b="1">
                <a:latin typeface="Calibri"/>
                <a:ea typeface="+mn-lt"/>
                <a:cs typeface="+mn-lt"/>
              </a:rPr>
              <a:t>Santiago</a:t>
            </a:r>
            <a:r>
              <a:rPr lang="en-IN" sz="2400">
                <a:latin typeface="Calibri"/>
                <a:ea typeface="+mn-lt"/>
                <a:cs typeface="+mn-lt"/>
              </a:rPr>
              <a:t>, and </a:t>
            </a:r>
            <a:r>
              <a:rPr lang="en-IN" sz="2400" b="1">
                <a:latin typeface="Calibri"/>
                <a:ea typeface="+mn-lt"/>
                <a:cs typeface="+mn-lt"/>
              </a:rPr>
              <a:t>David</a:t>
            </a:r>
            <a:r>
              <a:rPr lang="en-IN" sz="2400">
                <a:latin typeface="Calibri"/>
                <a:ea typeface="+mn-lt"/>
                <a:cs typeface="+mn-lt"/>
              </a:rPr>
              <a:t>.</a:t>
            </a:r>
            <a:endParaRPr lang="en-IN" sz="2400">
              <a:latin typeface="Calibri"/>
              <a:ea typeface="Calibri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IN" sz="2400">
                <a:latin typeface="Calibri"/>
                <a:ea typeface="+mn-lt"/>
                <a:cs typeface="+mn-lt"/>
              </a:rPr>
              <a:t>Data is split into training (80%) and testing (20%) sets.</a:t>
            </a:r>
            <a:endParaRPr lang="en-IN" sz="2400">
              <a:latin typeface="Calibri"/>
              <a:ea typeface="Calibri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IN" sz="2400">
                <a:latin typeface="Calibri"/>
                <a:ea typeface="+mn-lt"/>
                <a:cs typeface="+mn-lt"/>
              </a:rPr>
              <a:t>Standardization is applied using z-score normalization.</a:t>
            </a:r>
            <a:endParaRPr lang="en-IN" sz="2400">
              <a:latin typeface="Calibri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IN" sz="2400" b="1">
                <a:latin typeface="Calibri"/>
                <a:ea typeface="+mn-lt"/>
                <a:cs typeface="+mn-lt"/>
              </a:rPr>
              <a:t>Model Training</a:t>
            </a:r>
            <a:endParaRPr lang="en-IN" sz="2400">
              <a:latin typeface="Calibri"/>
              <a:ea typeface="Calibri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IN" sz="2400" b="1">
                <a:latin typeface="Calibri"/>
                <a:ea typeface="+mn-lt"/>
                <a:cs typeface="+mn-lt"/>
              </a:rPr>
              <a:t>Support Vector Machine (SVM)</a:t>
            </a:r>
            <a:r>
              <a:rPr lang="en-IN" sz="2400">
                <a:latin typeface="Calibri"/>
                <a:ea typeface="+mn-lt"/>
                <a:cs typeface="+mn-lt"/>
              </a:rPr>
              <a:t> and </a:t>
            </a:r>
            <a:r>
              <a:rPr lang="en-IN" sz="2400" b="1">
                <a:latin typeface="Calibri"/>
                <a:ea typeface="+mn-lt"/>
                <a:cs typeface="+mn-lt"/>
              </a:rPr>
              <a:t>Artificial Neural Network (ANN)</a:t>
            </a:r>
            <a:r>
              <a:rPr lang="en-IN" sz="2400">
                <a:latin typeface="Calibri"/>
                <a:ea typeface="+mn-lt"/>
                <a:cs typeface="+mn-lt"/>
              </a:rPr>
              <a:t> models are trained for each city.</a:t>
            </a:r>
            <a:endParaRPr lang="en-IN" sz="2400">
              <a:latin typeface="Calibri"/>
              <a:ea typeface="Calibri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IN" sz="2400">
                <a:latin typeface="Calibri"/>
                <a:ea typeface="+mn-lt"/>
                <a:cs typeface="+mn-lt"/>
              </a:rPr>
              <a:t>Trained models and normalization parameters are saved for future use.</a:t>
            </a:r>
            <a:endParaRPr lang="en-IN" sz="2400">
              <a:latin typeface="Calibri"/>
              <a:ea typeface="Calibri"/>
              <a:cs typeface="Calibri"/>
            </a:endParaRPr>
          </a:p>
          <a:p>
            <a:pPr lvl="1"/>
            <a:endParaRPr lang="en-IN" sz="240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IN" sz="2400" b="1" u="sng">
                <a:latin typeface="Calibri"/>
                <a:ea typeface="+mn-lt"/>
                <a:cs typeface="+mn-lt"/>
              </a:rPr>
              <a:t>SVM</a:t>
            </a:r>
          </a:p>
          <a:p>
            <a:pPr>
              <a:buFont typeface="Arial"/>
              <a:buChar char="•"/>
            </a:pPr>
            <a:r>
              <a:rPr lang="en-IN" sz="2400" b="1">
                <a:ea typeface="+mn-lt"/>
                <a:cs typeface="+mn-lt"/>
              </a:rPr>
              <a:t>Kernel Type: RBF (Radial Basis Function) kernel</a:t>
            </a:r>
            <a:r>
              <a:rPr lang="en-IN" sz="2400">
                <a:ea typeface="+mn-lt"/>
                <a:cs typeface="+mn-lt"/>
              </a:rPr>
              <a:t> for capturing non-linear patterns in the data.</a:t>
            </a:r>
          </a:p>
          <a:p>
            <a:pPr>
              <a:buFont typeface="Arial"/>
              <a:buChar char="•"/>
            </a:pPr>
            <a:r>
              <a:rPr lang="en-IN" sz="2400" b="1">
                <a:ea typeface="+mn-lt"/>
                <a:cs typeface="+mn-lt"/>
              </a:rPr>
              <a:t>Hyperparameters:</a:t>
            </a:r>
            <a:endParaRPr lang="en-IN" sz="2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IN" sz="2400">
                <a:latin typeface="Consolas"/>
                <a:ea typeface="Calibri"/>
                <a:cs typeface="Calibri"/>
              </a:rPr>
              <a:t>C</a:t>
            </a:r>
            <a:r>
              <a:rPr lang="en-IN" sz="2400">
                <a:ea typeface="+mn-lt"/>
                <a:cs typeface="+mn-lt"/>
              </a:rPr>
              <a:t> (regularization parameter): Controls trade-off between margin size and misclassification.</a:t>
            </a:r>
            <a:endParaRPr lang="en-IN" sz="2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IN" sz="2400">
                <a:latin typeface="Consolas"/>
                <a:ea typeface="Calibri"/>
                <a:cs typeface="Calibri"/>
              </a:rPr>
              <a:t>epsilon</a:t>
            </a:r>
            <a:r>
              <a:rPr lang="en-IN" sz="2400">
                <a:ea typeface="+mn-lt"/>
                <a:cs typeface="+mn-lt"/>
              </a:rPr>
              <a:t> (for regression): Defines margin of tolerance for error.</a:t>
            </a:r>
            <a:endParaRPr lang="en-IN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IN" sz="2400" b="1">
                <a:ea typeface="+mn-lt"/>
                <a:cs typeface="+mn-lt"/>
              </a:rPr>
              <a:t>Loss Function:</a:t>
            </a:r>
            <a:endParaRPr lang="en-IN" sz="2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IN" sz="2400">
                <a:ea typeface="+mn-lt"/>
                <a:cs typeface="+mn-lt"/>
              </a:rPr>
              <a:t>Uses ε-insensitive loss for regression.</a:t>
            </a:r>
            <a:endParaRPr lang="en-IN" sz="2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05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A69DA4-43E4-F116-E8E0-B86BF7A886A8}"/>
              </a:ext>
            </a:extLst>
          </p:cNvPr>
          <p:cNvSpPr txBox="1"/>
          <p:nvPr/>
        </p:nvSpPr>
        <p:spPr>
          <a:xfrm>
            <a:off x="316356" y="405919"/>
            <a:ext cx="13696059" cy="73866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IN" sz="2400" b="1" u="sng">
                <a:latin typeface="Calibri"/>
                <a:ea typeface="Calibri"/>
                <a:cs typeface="Calibri"/>
              </a:rPr>
              <a:t>ANN</a:t>
            </a:r>
          </a:p>
          <a:p>
            <a:pPr marL="285750" indent="-285750">
              <a:buFont typeface="Arial,Sans-Serif"/>
              <a:buChar char="•"/>
            </a:pPr>
            <a:r>
              <a:rPr lang="en-IN" sz="2400" b="1">
                <a:latin typeface="Calibri"/>
                <a:ea typeface="Calibri"/>
                <a:cs typeface="Calibri"/>
              </a:rPr>
              <a:t>Network Architecture:</a:t>
            </a:r>
            <a:endParaRPr lang="en-IN" sz="240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IN" sz="2400">
                <a:ea typeface="+mn-lt"/>
                <a:cs typeface="+mn-lt"/>
              </a:rPr>
              <a:t>Two hidden layers with 50 and 25 neurons were used</a:t>
            </a:r>
          </a:p>
          <a:p>
            <a:pPr marL="742950" lvl="1" indent="-285750">
              <a:buFont typeface="Arial"/>
              <a:buChar char="•"/>
            </a:pPr>
            <a:r>
              <a:rPr lang="en-IN" sz="2400">
                <a:latin typeface="Calibri"/>
                <a:ea typeface="Calibri"/>
                <a:cs typeface="Calibri"/>
              </a:rPr>
              <a:t>Activation</a:t>
            </a:r>
            <a:r>
              <a:rPr lang="en-IN" sz="2400">
                <a:ea typeface="+mn-lt"/>
                <a:cs typeface="+mn-lt"/>
              </a:rPr>
              <a:t> functions-</a:t>
            </a:r>
            <a:r>
              <a:rPr lang="en-IN" sz="2400" err="1">
                <a:latin typeface="Consolas"/>
                <a:ea typeface="+mn-lt"/>
                <a:cs typeface="+mn-lt"/>
              </a:rPr>
              <a:t>tansig</a:t>
            </a:r>
            <a:r>
              <a:rPr lang="en-IN" sz="2400">
                <a:ea typeface="+mn-lt"/>
                <a:cs typeface="+mn-lt"/>
              </a:rPr>
              <a:t> (tangent sigmoid) activation for hidden layers and </a:t>
            </a:r>
            <a:r>
              <a:rPr lang="en-IN" sz="2400" err="1">
                <a:latin typeface="Consolas"/>
                <a:ea typeface="+mn-lt"/>
                <a:cs typeface="+mn-lt"/>
              </a:rPr>
              <a:t>purelin</a:t>
            </a:r>
            <a:r>
              <a:rPr lang="en-IN" sz="2400">
                <a:ea typeface="+mn-lt"/>
                <a:cs typeface="+mn-lt"/>
              </a:rPr>
              <a:t> (linear) activation for the output layer, suitable for regression-based load forecasting.</a:t>
            </a:r>
          </a:p>
          <a:p>
            <a:pPr marL="285750" indent="-285750">
              <a:buFont typeface="Arial,Sans-Serif"/>
              <a:buChar char="•"/>
            </a:pPr>
            <a:r>
              <a:rPr lang="en-IN" sz="2400" b="1">
                <a:latin typeface="Calibri"/>
                <a:ea typeface="Calibri"/>
                <a:cs typeface="Calibri"/>
              </a:rPr>
              <a:t>Training </a:t>
            </a:r>
            <a:r>
              <a:rPr lang="en-IN" sz="2400" b="1" err="1">
                <a:latin typeface="Calibri"/>
                <a:ea typeface="Calibri"/>
                <a:cs typeface="Calibri"/>
              </a:rPr>
              <a:t>Algorithm:</a:t>
            </a:r>
            <a:r>
              <a:rPr lang="en-IN" sz="2400" err="1">
                <a:latin typeface="Calibri"/>
                <a:ea typeface="Calibri"/>
                <a:cs typeface="Calibri"/>
              </a:rPr>
              <a:t>Backpropagation</a:t>
            </a:r>
            <a:r>
              <a:rPr lang="en-IN" sz="2400">
                <a:latin typeface="Calibri"/>
                <a:ea typeface="Calibri"/>
                <a:cs typeface="Calibri"/>
              </a:rPr>
              <a:t> with optimization (e.g., Levenberg–Marquardt)</a:t>
            </a:r>
          </a:p>
          <a:p>
            <a:pPr marL="285750" indent="-285750">
              <a:buFont typeface="Arial,Sans-Serif"/>
              <a:buChar char="•"/>
            </a:pPr>
            <a:r>
              <a:rPr lang="en-IN" sz="2400" b="1">
                <a:latin typeface="Calibri"/>
                <a:ea typeface="Calibri"/>
                <a:cs typeface="Calibri"/>
              </a:rPr>
              <a:t>Loss </a:t>
            </a:r>
            <a:r>
              <a:rPr lang="en-IN" sz="2400" b="1" err="1">
                <a:latin typeface="Calibri"/>
                <a:ea typeface="Calibri"/>
                <a:cs typeface="Calibri"/>
              </a:rPr>
              <a:t>Function:</a:t>
            </a:r>
            <a:r>
              <a:rPr lang="en-IN" sz="2400" err="1">
                <a:latin typeface="Calibri"/>
                <a:ea typeface="Calibri"/>
                <a:cs typeface="Calibri"/>
              </a:rPr>
              <a:t>Mean</a:t>
            </a:r>
            <a:r>
              <a:rPr lang="en-IN" sz="2400">
                <a:latin typeface="Calibri"/>
                <a:ea typeface="Calibri"/>
                <a:cs typeface="Calibri"/>
              </a:rPr>
              <a:t> Squared Error (MSE) or MAE during training</a:t>
            </a:r>
          </a:p>
          <a:p>
            <a:pPr marL="285750" indent="-285750">
              <a:buFont typeface="Arial,Sans-Serif"/>
              <a:buChar char="•"/>
            </a:pPr>
            <a:r>
              <a:rPr lang="en-IN" sz="2400" b="1">
                <a:latin typeface="Calibri"/>
                <a:ea typeface="Calibri"/>
                <a:cs typeface="Calibri"/>
              </a:rPr>
              <a:t>Epochs &amp; Learning </a:t>
            </a:r>
            <a:r>
              <a:rPr lang="en-IN" sz="2400" b="1" err="1">
                <a:latin typeface="Calibri"/>
                <a:ea typeface="Calibri"/>
                <a:cs typeface="Calibri"/>
              </a:rPr>
              <a:t>Rate:</a:t>
            </a:r>
            <a:r>
              <a:rPr lang="en-IN" sz="2400" err="1">
                <a:latin typeface="Calibri"/>
                <a:ea typeface="Calibri"/>
                <a:cs typeface="Calibri"/>
              </a:rPr>
              <a:t>Number</a:t>
            </a:r>
            <a:r>
              <a:rPr lang="en-IN" sz="2400">
                <a:latin typeface="Calibri"/>
                <a:ea typeface="Calibri"/>
                <a:cs typeface="Calibri"/>
              </a:rPr>
              <a:t> of training cycles and speed of learning.</a:t>
            </a:r>
          </a:p>
          <a:p>
            <a:pPr marL="742950" lvl="1" indent="-285750">
              <a:buFont typeface="Arial"/>
              <a:buChar char="•"/>
            </a:pPr>
            <a:endParaRPr lang="en-IN" sz="2400">
              <a:latin typeface="Calibri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IN" sz="2400" b="1">
                <a:latin typeface="Calibri"/>
                <a:ea typeface="Calibri"/>
                <a:cs typeface="Arial"/>
              </a:rPr>
              <a:t>Model Evaluation</a:t>
            </a:r>
            <a:endParaRPr lang="en-IN" sz="2400">
              <a:latin typeface="Calibri"/>
              <a:ea typeface="Calibri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IN" sz="2400">
                <a:latin typeface="Calibri"/>
                <a:ea typeface="Calibri"/>
                <a:cs typeface="Arial"/>
              </a:rPr>
              <a:t>Models are evaluated on the testing set using:</a:t>
            </a:r>
          </a:p>
          <a:p>
            <a:pPr marL="1200150" lvl="2" indent="-285750">
              <a:buFont typeface="Arial,Sans-Serif"/>
              <a:buChar char="•"/>
            </a:pPr>
            <a:r>
              <a:rPr lang="en-IN" sz="2400" b="1">
                <a:latin typeface="Calibri"/>
                <a:ea typeface="Calibri"/>
                <a:cs typeface="Arial"/>
              </a:rPr>
              <a:t>MAE</a:t>
            </a:r>
            <a:r>
              <a:rPr lang="en-IN" sz="2400">
                <a:latin typeface="Calibri"/>
                <a:ea typeface="Calibri"/>
                <a:cs typeface="Arial"/>
              </a:rPr>
              <a:t> (Mean Absolute Error)-</a:t>
            </a:r>
            <a:r>
              <a:rPr lang="en-US" sz="2400">
                <a:latin typeface="Calibri"/>
                <a:ea typeface="Calibri"/>
                <a:cs typeface="Calibri"/>
              </a:rPr>
              <a:t>Measures how much predictions deviate from actual values.</a:t>
            </a:r>
            <a:endParaRPr lang="en-US">
              <a:latin typeface="Calibri"/>
              <a:ea typeface="Calibri"/>
              <a:cs typeface="Calibri"/>
            </a:endParaRPr>
          </a:p>
          <a:p>
            <a:pPr marL="1200150" lvl="2" indent="-285750">
              <a:buFont typeface="Arial,Sans-Serif"/>
              <a:buChar char="•"/>
            </a:pPr>
            <a:endParaRPr lang="en-US" sz="2400">
              <a:latin typeface="Calibri"/>
              <a:ea typeface="Calibri"/>
              <a:cs typeface="Calibri"/>
            </a:endParaRPr>
          </a:p>
          <a:p>
            <a:pPr marL="1200150" lvl="2" indent="-285750">
              <a:buFont typeface="Arial,Sans-Serif"/>
              <a:buChar char="•"/>
            </a:pPr>
            <a:r>
              <a:rPr lang="en-IN" sz="2400" b="1">
                <a:latin typeface="Calibri"/>
                <a:ea typeface="Calibri"/>
                <a:cs typeface="Arial"/>
              </a:rPr>
              <a:t>RMSE</a:t>
            </a:r>
            <a:r>
              <a:rPr lang="en-IN" sz="2400">
                <a:latin typeface="Calibri"/>
                <a:ea typeface="Calibri"/>
                <a:cs typeface="Arial"/>
              </a:rPr>
              <a:t> (Root Mean Squared Error)-</a:t>
            </a:r>
            <a:r>
              <a:rPr lang="en-IN" sz="2400">
                <a:latin typeface="Calibri"/>
                <a:ea typeface="+mn-lt"/>
                <a:cs typeface="+mn-lt"/>
              </a:rPr>
              <a:t>square root of the average of squared differences between predicted and actual values. It gives a higher penalty to large errors compared to MAE.</a:t>
            </a:r>
            <a:br>
              <a:rPr lang="en-US" sz="2400">
                <a:latin typeface="Calibri"/>
                <a:ea typeface="Calibri"/>
                <a:cs typeface="Calibri"/>
              </a:rPr>
            </a:br>
            <a:endParaRPr lang="en-IN">
              <a:latin typeface="Calibri"/>
              <a:ea typeface="Calibri"/>
              <a:cs typeface="Calibri"/>
            </a:endParaRPr>
          </a:p>
          <a:p>
            <a:pPr marL="1200150" lvl="2" indent="-285750">
              <a:buFont typeface="Arial,Sans-Serif"/>
              <a:buChar char="•"/>
            </a:pPr>
            <a:r>
              <a:rPr lang="en-IN" sz="2400" b="1">
                <a:latin typeface="Calibri"/>
                <a:ea typeface="Calibri"/>
                <a:cs typeface="Arial"/>
              </a:rPr>
              <a:t>R² Score</a:t>
            </a:r>
            <a:r>
              <a:rPr lang="en-IN" sz="2400">
                <a:latin typeface="Calibri"/>
                <a:ea typeface="Calibri"/>
                <a:cs typeface="Arial"/>
              </a:rPr>
              <a:t> (Coefficient of Determination)-</a:t>
            </a:r>
            <a:r>
              <a:rPr lang="en-IN" sz="2400">
                <a:latin typeface="Calibri"/>
                <a:ea typeface="+mn-lt"/>
                <a:cs typeface="+mn-lt"/>
              </a:rPr>
              <a:t>proportion of variance in the actual data that is explained by the model. It shows how well the predictions fit the true data.</a:t>
            </a:r>
          </a:p>
          <a:p>
            <a:pPr marL="742950" lvl="1" indent="-285750">
              <a:buFont typeface="Arial"/>
              <a:buChar char="•"/>
            </a:pPr>
            <a:r>
              <a:rPr lang="en-IN" sz="2400">
                <a:latin typeface="Calibri"/>
                <a:ea typeface="Calibri"/>
                <a:cs typeface="Arial"/>
              </a:rPr>
              <a:t>Comparative bar charts are generated for visual performance analysis.</a:t>
            </a:r>
          </a:p>
          <a:p>
            <a:endParaRPr lang="en-IN" sz="2400" b="1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513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F34C2C-2F52-E46C-6290-3142C87DF4CF}"/>
              </a:ext>
            </a:extLst>
          </p:cNvPr>
          <p:cNvSpPr txBox="1"/>
          <p:nvPr/>
        </p:nvSpPr>
        <p:spPr>
          <a:xfrm>
            <a:off x="442523" y="543353"/>
            <a:ext cx="36081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 Rounded MT Bold"/>
                <a:ea typeface="Calibri"/>
                <a:cs typeface="Calibri"/>
              </a:rPr>
              <a:t>Results: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467AB-3635-1C3E-80A5-A54C06AC05B9}"/>
              </a:ext>
            </a:extLst>
          </p:cNvPr>
          <p:cNvSpPr txBox="1"/>
          <p:nvPr/>
        </p:nvSpPr>
        <p:spPr>
          <a:xfrm rot="10800000" flipV="1">
            <a:off x="444675" y="1012816"/>
            <a:ext cx="7765121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Graph: Load Demand Distribution (Histogram)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Plots how often different </a:t>
            </a:r>
            <a:r>
              <a:rPr lang="en-US" sz="2400" b="1">
                <a:ea typeface="+mn-lt"/>
                <a:cs typeface="+mn-lt"/>
              </a:rPr>
              <a:t>Load Demand (MWh) values</a:t>
            </a:r>
            <a:r>
              <a:rPr lang="en-US" sz="2400">
                <a:ea typeface="+mn-lt"/>
                <a:cs typeface="+mn-lt"/>
              </a:rPr>
              <a:t> appear in the dataset.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ea typeface="+mn-lt"/>
                <a:cs typeface="Arial"/>
              </a:rPr>
              <a:t>X-axis → Load Demand (MWh), Y-axis → Frequency (how many times it occurs).</a:t>
            </a:r>
          </a:p>
          <a:p>
            <a:endParaRPr lang="en-US" sz="2400" b="1">
              <a:ea typeface="+mn-lt"/>
              <a:cs typeface="+mn-lt"/>
            </a:endParaRPr>
          </a:p>
          <a:p>
            <a:r>
              <a:rPr lang="en-US" sz="2400" b="1">
                <a:ea typeface="+mn-lt"/>
                <a:cs typeface="+mn-lt"/>
              </a:rPr>
              <a:t>Model Performance:</a:t>
            </a:r>
          </a:p>
          <a:p>
            <a:r>
              <a:rPr lang="en-US" sz="2400" b="1">
                <a:ea typeface="+mn-lt"/>
                <a:cs typeface="+mn-lt"/>
              </a:rPr>
              <a:t>Observation</a:t>
            </a:r>
            <a:r>
              <a:rPr lang="en-US" sz="2400">
                <a:ea typeface="+mn-lt"/>
                <a:cs typeface="+mn-lt"/>
              </a:rPr>
              <a:t>: All models achieved </a:t>
            </a:r>
            <a:r>
              <a:rPr lang="en-US" sz="2400" b="1">
                <a:ea typeface="+mn-lt"/>
                <a:cs typeface="+mn-lt"/>
              </a:rPr>
              <a:t>very high R² (&gt; 0.98)</a:t>
            </a:r>
            <a:r>
              <a:rPr lang="en-US" sz="2400">
                <a:ea typeface="+mn-lt"/>
                <a:cs typeface="+mn-lt"/>
              </a:rPr>
              <a:t>, indicating strong prediction accuracy.</a:t>
            </a:r>
            <a:endParaRPr lang="en-US"/>
          </a:p>
          <a:p>
            <a:endParaRPr lang="en-US" sz="2400" b="1">
              <a:ea typeface="Calibri"/>
              <a:cs typeface="Calibri"/>
            </a:endParaRP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44AB4F77-DDD5-820E-CCE7-4587D960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862" y="783"/>
            <a:ext cx="4829305" cy="6299026"/>
          </a:xfrm>
          <a:prstGeom prst="rect">
            <a:avLst/>
          </a:prstGeom>
        </p:spPr>
      </p:pic>
      <p:pic>
        <p:nvPicPr>
          <p:cNvPr id="6" name="Picture 5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F5BF4FCF-7A43-EA2A-45C0-272ADDCD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4" y="4350968"/>
            <a:ext cx="77438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3</cp:revision>
  <dcterms:created xsi:type="dcterms:W3CDTF">2025-02-03T16:03:21Z</dcterms:created>
  <dcterms:modified xsi:type="dcterms:W3CDTF">2025-04-21T18:25:24Z</dcterms:modified>
</cp:coreProperties>
</file>